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04" r:id="rId5"/>
    <p:sldId id="306" r:id="rId6"/>
    <p:sldId id="316" r:id="rId7"/>
    <p:sldId id="323" r:id="rId8"/>
    <p:sldId id="318" r:id="rId9"/>
    <p:sldId id="308" r:id="rId10"/>
    <p:sldId id="309" r:id="rId11"/>
    <p:sldId id="311" r:id="rId12"/>
    <p:sldId id="310" r:id="rId13"/>
    <p:sldId id="321" r:id="rId14"/>
    <p:sldId id="320" r:id="rId15"/>
    <p:sldId id="293" r:id="rId16"/>
    <p:sldId id="322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472450-69E1-4EDF-9314-2B516BA2243B}" v="3" dt="2026-07-09T22:08:31.5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9" autoAdjust="0"/>
    <p:restoredTop sz="95256" autoAdjust="0"/>
  </p:normalViewPr>
  <p:slideViewPr>
    <p:cSldViewPr>
      <p:cViewPr varScale="1">
        <p:scale>
          <a:sx n="103" d="100"/>
          <a:sy n="103" d="100"/>
        </p:scale>
        <p:origin x="917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Tarr" userId="52b97b9c-83e9-4386-8185-c6790970c971" providerId="ADAL" clId="{DFA0CB74-EC62-4980-B6AE-688386B8B082}"/>
    <pc:docChg chg="undo custSel addSld delSld modSld">
      <pc:chgData name="Dawn Tarr" userId="52b97b9c-83e9-4386-8185-c6790970c971" providerId="ADAL" clId="{DFA0CB74-EC62-4980-B6AE-688386B8B082}" dt="2026-07-08T22:24:07.067" v="976" actId="1076"/>
      <pc:docMkLst>
        <pc:docMk/>
      </pc:docMkLst>
      <pc:sldChg chg="modSp mod">
        <pc:chgData name="Dawn Tarr" userId="52b97b9c-83e9-4386-8185-c6790970c971" providerId="ADAL" clId="{DFA0CB74-EC62-4980-B6AE-688386B8B082}" dt="2026-07-08T22:18:10.838" v="919" actId="20577"/>
        <pc:sldMkLst>
          <pc:docMk/>
          <pc:sldMk cId="401602776" sldId="304"/>
        </pc:sldMkLst>
        <pc:spChg chg="mod">
          <ac:chgData name="Dawn Tarr" userId="52b97b9c-83e9-4386-8185-c6790970c971" providerId="ADAL" clId="{DFA0CB74-EC62-4980-B6AE-688386B8B082}" dt="2026-07-08T22:18:10.838" v="919" actId="20577"/>
          <ac:spMkLst>
            <pc:docMk/>
            <pc:sldMk cId="401602776" sldId="304"/>
            <ac:spMk id="2" creationId="{00000000-0000-0000-0000-000000000000}"/>
          </ac:spMkLst>
        </pc:spChg>
        <pc:spChg chg="mod">
          <ac:chgData name="Dawn Tarr" userId="52b97b9c-83e9-4386-8185-c6790970c971" providerId="ADAL" clId="{DFA0CB74-EC62-4980-B6AE-688386B8B082}" dt="2026-06-30T21:25:16.447" v="867" actId="20577"/>
          <ac:spMkLst>
            <pc:docMk/>
            <pc:sldMk cId="401602776" sldId="304"/>
            <ac:spMk id="3" creationId="{00000000-0000-0000-0000-000000000000}"/>
          </ac:spMkLst>
        </pc:spChg>
      </pc:sldChg>
      <pc:sldChg chg="addSp delSp modSp mod">
        <pc:chgData name="Dawn Tarr" userId="52b97b9c-83e9-4386-8185-c6790970c971" providerId="ADAL" clId="{DFA0CB74-EC62-4980-B6AE-688386B8B082}" dt="2026-07-08T22:19:11.341" v="930" actId="1076"/>
        <pc:sldMkLst>
          <pc:docMk/>
          <pc:sldMk cId="1536141203" sldId="306"/>
        </pc:sldMkLst>
        <pc:picChg chg="add mod">
          <ac:chgData name="Dawn Tarr" userId="52b97b9c-83e9-4386-8185-c6790970c971" providerId="ADAL" clId="{DFA0CB74-EC62-4980-B6AE-688386B8B082}" dt="2026-07-08T22:19:11.341" v="930" actId="1076"/>
          <ac:picMkLst>
            <pc:docMk/>
            <pc:sldMk cId="1536141203" sldId="306"/>
            <ac:picMk id="3" creationId="{1D473F5C-296F-9682-0C6D-B6B6C9759DD5}"/>
          </ac:picMkLst>
        </pc:picChg>
        <pc:picChg chg="add del mod">
          <ac:chgData name="Dawn Tarr" userId="52b97b9c-83e9-4386-8185-c6790970c971" providerId="ADAL" clId="{DFA0CB74-EC62-4980-B6AE-688386B8B082}" dt="2026-07-08T22:18:24.795" v="920" actId="478"/>
          <ac:picMkLst>
            <pc:docMk/>
            <pc:sldMk cId="1536141203" sldId="306"/>
            <ac:picMk id="5" creationId="{792DF801-2E65-7FB7-E100-A5147188EE5A}"/>
          </ac:picMkLst>
        </pc:picChg>
      </pc:sldChg>
      <pc:sldChg chg="addSp delSp modSp mod">
        <pc:chgData name="Dawn Tarr" userId="52b97b9c-83e9-4386-8185-c6790970c971" providerId="ADAL" clId="{DFA0CB74-EC62-4980-B6AE-688386B8B082}" dt="2026-07-08T22:21:04.704" v="949" actId="1076"/>
        <pc:sldMkLst>
          <pc:docMk/>
          <pc:sldMk cId="1672468569" sldId="308"/>
        </pc:sldMkLst>
        <pc:picChg chg="add mod">
          <ac:chgData name="Dawn Tarr" userId="52b97b9c-83e9-4386-8185-c6790970c971" providerId="ADAL" clId="{DFA0CB74-EC62-4980-B6AE-688386B8B082}" dt="2026-07-08T22:21:04.704" v="949" actId="1076"/>
          <ac:picMkLst>
            <pc:docMk/>
            <pc:sldMk cId="1672468569" sldId="308"/>
            <ac:picMk id="3" creationId="{130D9927-17C3-4407-B4D9-DCD100DEAAC4}"/>
          </ac:picMkLst>
        </pc:picChg>
        <pc:picChg chg="add del mod">
          <ac:chgData name="Dawn Tarr" userId="52b97b9c-83e9-4386-8185-c6790970c971" providerId="ADAL" clId="{DFA0CB74-EC62-4980-B6AE-688386B8B082}" dt="2026-07-08T22:20:49.870" v="947" actId="478"/>
          <ac:picMkLst>
            <pc:docMk/>
            <pc:sldMk cId="1672468569" sldId="308"/>
            <ac:picMk id="5" creationId="{084E65BC-4BA1-3CC4-D893-681BBFA1807C}"/>
          </ac:picMkLst>
        </pc:picChg>
      </pc:sldChg>
      <pc:sldChg chg="addSp delSp modSp mod">
        <pc:chgData name="Dawn Tarr" userId="52b97b9c-83e9-4386-8185-c6790970c971" providerId="ADAL" clId="{DFA0CB74-EC62-4980-B6AE-688386B8B082}" dt="2026-07-08T22:24:02.909" v="975" actId="1076"/>
        <pc:sldMkLst>
          <pc:docMk/>
          <pc:sldMk cId="1020528289" sldId="309"/>
        </pc:sldMkLst>
        <pc:picChg chg="add mod">
          <ac:chgData name="Dawn Tarr" userId="52b97b9c-83e9-4386-8185-c6790970c971" providerId="ADAL" clId="{DFA0CB74-EC62-4980-B6AE-688386B8B082}" dt="2026-07-08T22:24:02.909" v="975" actId="1076"/>
          <ac:picMkLst>
            <pc:docMk/>
            <pc:sldMk cId="1020528289" sldId="309"/>
            <ac:picMk id="3" creationId="{A3A75E59-4266-7188-03C8-99A62DC78E00}"/>
          </ac:picMkLst>
        </pc:picChg>
        <pc:picChg chg="add del mod">
          <ac:chgData name="Dawn Tarr" userId="52b97b9c-83e9-4386-8185-c6790970c971" providerId="ADAL" clId="{DFA0CB74-EC62-4980-B6AE-688386B8B082}" dt="2026-07-08T22:21:08.060" v="950" actId="478"/>
          <ac:picMkLst>
            <pc:docMk/>
            <pc:sldMk cId="1020528289" sldId="309"/>
            <ac:picMk id="5" creationId="{099D0F0F-0BA0-0188-7187-6EB53F0C83D5}"/>
          </ac:picMkLst>
        </pc:picChg>
      </pc:sldChg>
      <pc:sldChg chg="addSp delSp modSp mod setBg">
        <pc:chgData name="Dawn Tarr" userId="52b97b9c-83e9-4386-8185-c6790970c971" providerId="ADAL" clId="{DFA0CB74-EC62-4980-B6AE-688386B8B082}" dt="2026-07-08T22:22:37.068" v="965" actId="1076"/>
        <pc:sldMkLst>
          <pc:docMk/>
          <pc:sldMk cId="881807330" sldId="310"/>
        </pc:sldMkLst>
        <pc:spChg chg="add del">
          <ac:chgData name="Dawn Tarr" userId="52b97b9c-83e9-4386-8185-c6790970c971" providerId="ADAL" clId="{DFA0CB74-EC62-4980-B6AE-688386B8B082}" dt="2026-07-08T22:22:23.811" v="961" actId="26606"/>
          <ac:spMkLst>
            <pc:docMk/>
            <pc:sldMk cId="881807330" sldId="310"/>
            <ac:spMk id="9" creationId="{86FF76B9-219D-4469-AF87-0236D29032F1}"/>
          </ac:spMkLst>
        </pc:spChg>
        <pc:spChg chg="add del">
          <ac:chgData name="Dawn Tarr" userId="52b97b9c-83e9-4386-8185-c6790970c971" providerId="ADAL" clId="{DFA0CB74-EC62-4980-B6AE-688386B8B082}" dt="2026-07-08T22:22:23.811" v="961" actId="26606"/>
          <ac:spMkLst>
            <pc:docMk/>
            <pc:sldMk cId="881807330" sldId="310"/>
            <ac:spMk id="15" creationId="{2E80C965-DB6D-4F81-9E9E-B027384D0BD6}"/>
          </ac:spMkLst>
        </pc:spChg>
        <pc:spChg chg="add del">
          <ac:chgData name="Dawn Tarr" userId="52b97b9c-83e9-4386-8185-c6790970c971" providerId="ADAL" clId="{DFA0CB74-EC62-4980-B6AE-688386B8B082}" dt="2026-07-08T22:22:23.811" v="961" actId="26606"/>
          <ac:spMkLst>
            <pc:docMk/>
            <pc:sldMk cId="881807330" sldId="310"/>
            <ac:spMk id="17" creationId="{633C5E46-DAC5-4661-9C87-22B08E2A512F}"/>
          </ac:spMkLst>
        </pc:spChg>
        <pc:grpChg chg="add del">
          <ac:chgData name="Dawn Tarr" userId="52b97b9c-83e9-4386-8185-c6790970c971" providerId="ADAL" clId="{DFA0CB74-EC62-4980-B6AE-688386B8B082}" dt="2026-07-08T22:22:23.811" v="961" actId="26606"/>
          <ac:grpSpMkLst>
            <pc:docMk/>
            <pc:sldMk cId="881807330" sldId="310"/>
            <ac:grpSpMk id="11" creationId="{DB88BD78-87E1-424D-B479-C37D8E41B12E}"/>
          </ac:grpSpMkLst>
        </pc:grpChg>
        <pc:picChg chg="add del mod">
          <ac:chgData name="Dawn Tarr" userId="52b97b9c-83e9-4386-8185-c6790970c971" providerId="ADAL" clId="{DFA0CB74-EC62-4980-B6AE-688386B8B082}" dt="2026-07-08T22:22:37.068" v="965" actId="1076"/>
          <ac:picMkLst>
            <pc:docMk/>
            <pc:sldMk cId="881807330" sldId="310"/>
            <ac:picMk id="3" creationId="{C7E6A786-B27E-2D31-900B-1F0E63D7E746}"/>
          </ac:picMkLst>
        </pc:picChg>
        <pc:picChg chg="ord">
          <ac:chgData name="Dawn Tarr" userId="52b97b9c-83e9-4386-8185-c6790970c971" providerId="ADAL" clId="{DFA0CB74-EC62-4980-B6AE-688386B8B082}" dt="2026-07-08T22:22:23.811" v="961" actId="26606"/>
          <ac:picMkLst>
            <pc:docMk/>
            <pc:sldMk cId="881807330" sldId="310"/>
            <ac:picMk id="4" creationId="{00000000-0000-0000-0000-000000000000}"/>
          </ac:picMkLst>
        </pc:picChg>
        <pc:picChg chg="add del mod">
          <ac:chgData name="Dawn Tarr" userId="52b97b9c-83e9-4386-8185-c6790970c971" providerId="ADAL" clId="{DFA0CB74-EC62-4980-B6AE-688386B8B082}" dt="2026-07-08T22:21:43.624" v="956" actId="478"/>
          <ac:picMkLst>
            <pc:docMk/>
            <pc:sldMk cId="881807330" sldId="310"/>
            <ac:picMk id="5" creationId="{C1B8C122-6040-AE6A-84DE-03B0551D67A7}"/>
          </ac:picMkLst>
        </pc:picChg>
      </pc:sldChg>
      <pc:sldChg chg="addSp delSp modSp mod">
        <pc:chgData name="Dawn Tarr" userId="52b97b9c-83e9-4386-8185-c6790970c971" providerId="ADAL" clId="{DFA0CB74-EC62-4980-B6AE-688386B8B082}" dt="2026-07-08T22:24:07.067" v="976" actId="1076"/>
        <pc:sldMkLst>
          <pc:docMk/>
          <pc:sldMk cId="2978556683" sldId="311"/>
        </pc:sldMkLst>
        <pc:picChg chg="add mod">
          <ac:chgData name="Dawn Tarr" userId="52b97b9c-83e9-4386-8185-c6790970c971" providerId="ADAL" clId="{DFA0CB74-EC62-4980-B6AE-688386B8B082}" dt="2026-07-08T22:24:07.067" v="976" actId="1076"/>
          <ac:picMkLst>
            <pc:docMk/>
            <pc:sldMk cId="2978556683" sldId="311"/>
            <ac:picMk id="3" creationId="{F8A72DF2-4AAC-3B4F-BA30-A859185922B2}"/>
          </ac:picMkLst>
        </pc:picChg>
        <pc:picChg chg="add del mod">
          <ac:chgData name="Dawn Tarr" userId="52b97b9c-83e9-4386-8185-c6790970c971" providerId="ADAL" clId="{DFA0CB74-EC62-4980-B6AE-688386B8B082}" dt="2026-07-08T22:21:25.583" v="953" actId="478"/>
          <ac:picMkLst>
            <pc:docMk/>
            <pc:sldMk cId="2978556683" sldId="311"/>
            <ac:picMk id="5" creationId="{25CBF9FC-F4C9-237C-D7A8-BCAB3E571E36}"/>
          </ac:picMkLst>
        </pc:picChg>
      </pc:sldChg>
      <pc:sldChg chg="addSp delSp modSp mod">
        <pc:chgData name="Dawn Tarr" userId="52b97b9c-83e9-4386-8185-c6790970c971" providerId="ADAL" clId="{DFA0CB74-EC62-4980-B6AE-688386B8B082}" dt="2026-07-08T22:19:52.420" v="936" actId="1076"/>
        <pc:sldMkLst>
          <pc:docMk/>
          <pc:sldMk cId="329200727" sldId="316"/>
        </pc:sldMkLst>
        <pc:picChg chg="add mod">
          <ac:chgData name="Dawn Tarr" userId="52b97b9c-83e9-4386-8185-c6790970c971" providerId="ADAL" clId="{DFA0CB74-EC62-4980-B6AE-688386B8B082}" dt="2026-07-08T22:19:37.160" v="933" actId="1076"/>
          <ac:picMkLst>
            <pc:docMk/>
            <pc:sldMk cId="329200727" sldId="316"/>
            <ac:picMk id="3" creationId="{E704DCED-F0E7-52B4-5668-C4C1000F5F59}"/>
          </ac:picMkLst>
        </pc:picChg>
        <pc:picChg chg="add del mod">
          <ac:chgData name="Dawn Tarr" userId="52b97b9c-83e9-4386-8185-c6790970c971" providerId="ADAL" clId="{DFA0CB74-EC62-4980-B6AE-688386B8B082}" dt="2026-07-08T22:19:39.222" v="934" actId="478"/>
          <ac:picMkLst>
            <pc:docMk/>
            <pc:sldMk cId="329200727" sldId="316"/>
            <ac:picMk id="5" creationId="{5E9C42CD-02BC-EF71-325F-A0109AD15081}"/>
          </ac:picMkLst>
        </pc:picChg>
        <pc:picChg chg="add mod">
          <ac:chgData name="Dawn Tarr" userId="52b97b9c-83e9-4386-8185-c6790970c971" providerId="ADAL" clId="{DFA0CB74-EC62-4980-B6AE-688386B8B082}" dt="2026-07-08T22:19:52.420" v="936" actId="1076"/>
          <ac:picMkLst>
            <pc:docMk/>
            <pc:sldMk cId="329200727" sldId="316"/>
            <ac:picMk id="7" creationId="{8AFD8251-E19A-CC3F-FBD2-8FC2A4CD4811}"/>
          </ac:picMkLst>
        </pc:picChg>
        <pc:picChg chg="add del mod">
          <ac:chgData name="Dawn Tarr" userId="52b97b9c-83e9-4386-8185-c6790970c971" providerId="ADAL" clId="{DFA0CB74-EC62-4980-B6AE-688386B8B082}" dt="2026-07-08T22:19:25.853" v="931" actId="478"/>
          <ac:picMkLst>
            <pc:docMk/>
            <pc:sldMk cId="329200727" sldId="316"/>
            <ac:picMk id="8" creationId="{6F67F4F5-95E6-4927-0D3F-B33D869FF940}"/>
          </ac:picMkLst>
        </pc:picChg>
      </pc:sldChg>
      <pc:sldChg chg="addSp delSp modSp mod">
        <pc:chgData name="Dawn Tarr" userId="52b97b9c-83e9-4386-8185-c6790970c971" providerId="ADAL" clId="{DFA0CB74-EC62-4980-B6AE-688386B8B082}" dt="2026-07-08T22:23:51.905" v="973" actId="1076"/>
        <pc:sldMkLst>
          <pc:docMk/>
          <pc:sldMk cId="1984553160" sldId="318"/>
        </pc:sldMkLst>
        <pc:picChg chg="add mod">
          <ac:chgData name="Dawn Tarr" userId="52b97b9c-83e9-4386-8185-c6790970c971" providerId="ADAL" clId="{DFA0CB74-EC62-4980-B6AE-688386B8B082}" dt="2026-07-08T22:23:51.905" v="973" actId="1076"/>
          <ac:picMkLst>
            <pc:docMk/>
            <pc:sldMk cId="1984553160" sldId="318"/>
            <ac:picMk id="3" creationId="{FA3D04A2-D1C6-B85B-4ACC-B6BB22F30317}"/>
          </ac:picMkLst>
        </pc:picChg>
        <pc:picChg chg="add del mod">
          <ac:chgData name="Dawn Tarr" userId="52b97b9c-83e9-4386-8185-c6790970c971" providerId="ADAL" clId="{DFA0CB74-EC62-4980-B6AE-688386B8B082}" dt="2026-07-08T22:20:13.477" v="940" actId="478"/>
          <ac:picMkLst>
            <pc:docMk/>
            <pc:sldMk cId="1984553160" sldId="318"/>
            <ac:picMk id="5" creationId="{9A24DBF0-F6BC-5A79-CD31-DC3E7B8D16E1}"/>
          </ac:picMkLst>
        </pc:picChg>
        <pc:picChg chg="add mod">
          <ac:chgData name="Dawn Tarr" userId="52b97b9c-83e9-4386-8185-c6790970c971" providerId="ADAL" clId="{DFA0CB74-EC62-4980-B6AE-688386B8B082}" dt="2026-07-08T22:20:46.331" v="946" actId="1076"/>
          <ac:picMkLst>
            <pc:docMk/>
            <pc:sldMk cId="1984553160" sldId="318"/>
            <ac:picMk id="7" creationId="{451304E0-105E-B546-A18B-31ED7F2F0926}"/>
          </ac:picMkLst>
        </pc:picChg>
        <pc:picChg chg="del">
          <ac:chgData name="Dawn Tarr" userId="52b97b9c-83e9-4386-8185-c6790970c971" providerId="ADAL" clId="{DFA0CB74-EC62-4980-B6AE-688386B8B082}" dt="2026-07-08T22:20:34.165" v="943" actId="478"/>
          <ac:picMkLst>
            <pc:docMk/>
            <pc:sldMk cId="1984553160" sldId="318"/>
            <ac:picMk id="8" creationId="{92FADDDB-C345-D155-DF0D-3B1ECB453C21}"/>
          </ac:picMkLst>
        </pc:picChg>
      </pc:sldChg>
      <pc:sldChg chg="modSp mod">
        <pc:chgData name="Dawn Tarr" userId="52b97b9c-83e9-4386-8185-c6790970c971" providerId="ADAL" clId="{DFA0CB74-EC62-4980-B6AE-688386B8B082}" dt="2026-07-08T22:22:46.769" v="972" actId="20577"/>
        <pc:sldMkLst>
          <pc:docMk/>
          <pc:sldMk cId="919188815" sldId="322"/>
        </pc:sldMkLst>
        <pc:spChg chg="mod">
          <ac:chgData name="Dawn Tarr" userId="52b97b9c-83e9-4386-8185-c6790970c971" providerId="ADAL" clId="{DFA0CB74-EC62-4980-B6AE-688386B8B082}" dt="2026-07-08T22:22:46.769" v="972" actId="20577"/>
          <ac:spMkLst>
            <pc:docMk/>
            <pc:sldMk cId="919188815" sldId="322"/>
            <ac:spMk id="2" creationId="{88154193-17E6-EF7D-7E8D-8F5321A3CB15}"/>
          </ac:spMkLst>
        </pc:spChg>
        <pc:spChg chg="mod">
          <ac:chgData name="Dawn Tarr" userId="52b97b9c-83e9-4386-8185-c6790970c971" providerId="ADAL" clId="{DFA0CB74-EC62-4980-B6AE-688386B8B082}" dt="2026-06-30T21:25:21.517" v="869" actId="20577"/>
          <ac:spMkLst>
            <pc:docMk/>
            <pc:sldMk cId="919188815" sldId="322"/>
            <ac:spMk id="3" creationId="{021AC129-6011-0362-2275-544233A45810}"/>
          </ac:spMkLst>
        </pc:spChg>
      </pc:sldChg>
      <pc:sldChg chg="addSp delSp modSp mod">
        <pc:chgData name="Dawn Tarr" userId="52b97b9c-83e9-4386-8185-c6790970c971" providerId="ADAL" clId="{DFA0CB74-EC62-4980-B6AE-688386B8B082}" dt="2026-07-08T22:20:09.735" v="939" actId="1076"/>
        <pc:sldMkLst>
          <pc:docMk/>
          <pc:sldMk cId="1677717819" sldId="323"/>
        </pc:sldMkLst>
        <pc:picChg chg="add mod">
          <ac:chgData name="Dawn Tarr" userId="52b97b9c-83e9-4386-8185-c6790970c971" providerId="ADAL" clId="{DFA0CB74-EC62-4980-B6AE-688386B8B082}" dt="2026-07-08T22:20:09.735" v="939" actId="1076"/>
          <ac:picMkLst>
            <pc:docMk/>
            <pc:sldMk cId="1677717819" sldId="323"/>
            <ac:picMk id="3" creationId="{1349B662-67E1-8DE5-B611-91353F583E3E}"/>
          </ac:picMkLst>
        </pc:picChg>
        <pc:picChg chg="add del mod">
          <ac:chgData name="Dawn Tarr" userId="52b97b9c-83e9-4386-8185-c6790970c971" providerId="ADAL" clId="{DFA0CB74-EC62-4980-B6AE-688386B8B082}" dt="2026-07-08T22:19:57.065" v="937" actId="478"/>
          <ac:picMkLst>
            <pc:docMk/>
            <pc:sldMk cId="1677717819" sldId="323"/>
            <ac:picMk id="5" creationId="{B3E47EF7-256D-A2B2-A897-3042984A03E4}"/>
          </ac:picMkLst>
        </pc:picChg>
      </pc:sldChg>
    </pc:docChg>
  </pc:docChgLst>
  <pc:docChgLst>
    <pc:chgData name="Carol Goering" userId="21393983-50ac-484c-945e-6cc529c2e12b" providerId="ADAL" clId="{59756B1B-5BA4-4A3B-82A0-3C60536EF7FF}"/>
    <pc:docChg chg="undo custSel modSld">
      <pc:chgData name="Carol Goering" userId="21393983-50ac-484c-945e-6cc529c2e12b" providerId="ADAL" clId="{59756B1B-5BA4-4A3B-82A0-3C60536EF7FF}" dt="2026-07-09T22:08:33.731" v="10" actId="1076"/>
      <pc:docMkLst>
        <pc:docMk/>
      </pc:docMkLst>
      <pc:sldChg chg="addSp delSp modSp mod">
        <pc:chgData name="Carol Goering" userId="21393983-50ac-484c-945e-6cc529c2e12b" providerId="ADAL" clId="{59756B1B-5BA4-4A3B-82A0-3C60536EF7FF}" dt="2026-07-09T22:08:33.731" v="10" actId="1076"/>
        <pc:sldMkLst>
          <pc:docMk/>
          <pc:sldMk cId="1536141203" sldId="306"/>
        </pc:sldMkLst>
        <pc:graphicFrameChg chg="add mod">
          <ac:chgData name="Carol Goering" userId="21393983-50ac-484c-945e-6cc529c2e12b" providerId="ADAL" clId="{59756B1B-5BA4-4A3B-82A0-3C60536EF7FF}" dt="2026-07-09T22:08:33.731" v="10" actId="1076"/>
          <ac:graphicFrameMkLst>
            <pc:docMk/>
            <pc:sldMk cId="1536141203" sldId="306"/>
            <ac:graphicFrameMk id="2" creationId="{5CE46DF3-CD9A-A77C-02FC-B86FE934B616}"/>
          </ac:graphicFrameMkLst>
        </pc:graphicFrameChg>
        <pc:picChg chg="del">
          <ac:chgData name="Carol Goering" userId="21393983-50ac-484c-945e-6cc529c2e12b" providerId="ADAL" clId="{59756B1B-5BA4-4A3B-82A0-3C60536EF7FF}" dt="2026-07-09T22:07:23.219" v="0" actId="478"/>
          <ac:picMkLst>
            <pc:docMk/>
            <pc:sldMk cId="1536141203" sldId="306"/>
            <ac:picMk id="3" creationId="{1D473F5C-296F-9682-0C6D-B6B6C9759DD5}"/>
          </ac:picMkLst>
        </pc:picChg>
      </pc:sldChg>
      <pc:sldChg chg="modSp mod">
        <pc:chgData name="Carol Goering" userId="21393983-50ac-484c-945e-6cc529c2e12b" providerId="ADAL" clId="{59756B1B-5BA4-4A3B-82A0-3C60536EF7FF}" dt="2026-07-09T22:07:41.316" v="3" actId="1076"/>
        <pc:sldMkLst>
          <pc:docMk/>
          <pc:sldMk cId="1672468569" sldId="308"/>
        </pc:sldMkLst>
        <pc:picChg chg="mod">
          <ac:chgData name="Carol Goering" userId="21393983-50ac-484c-945e-6cc529c2e12b" providerId="ADAL" clId="{59756B1B-5BA4-4A3B-82A0-3C60536EF7FF}" dt="2026-07-09T22:07:41.316" v="3" actId="1076"/>
          <ac:picMkLst>
            <pc:docMk/>
            <pc:sldMk cId="1672468569" sldId="308"/>
            <ac:picMk id="3" creationId="{130D9927-17C3-4407-B4D9-DCD100DEAAC4}"/>
          </ac:picMkLst>
        </pc:picChg>
      </pc:sldChg>
      <pc:sldChg chg="modSp mod">
        <pc:chgData name="Carol Goering" userId="21393983-50ac-484c-945e-6cc529c2e12b" providerId="ADAL" clId="{59756B1B-5BA4-4A3B-82A0-3C60536EF7FF}" dt="2026-07-09T22:07:30.584" v="2" actId="1076"/>
        <pc:sldMkLst>
          <pc:docMk/>
          <pc:sldMk cId="329200727" sldId="316"/>
        </pc:sldMkLst>
        <pc:picChg chg="mod">
          <ac:chgData name="Carol Goering" userId="21393983-50ac-484c-945e-6cc529c2e12b" providerId="ADAL" clId="{59756B1B-5BA4-4A3B-82A0-3C60536EF7FF}" dt="2026-07-09T22:07:30.584" v="2" actId="1076"/>
          <ac:picMkLst>
            <pc:docMk/>
            <pc:sldMk cId="329200727" sldId="316"/>
            <ac:picMk id="3" creationId="{E704DCED-F0E7-52B4-5668-C4C1000F5F59}"/>
          </ac:picMkLst>
        </pc:picChg>
      </pc:sldChg>
      <pc:sldChg chg="addSp delSp modSp mod">
        <pc:chgData name="Carol Goering" userId="21393983-50ac-484c-945e-6cc529c2e12b" providerId="ADAL" clId="{59756B1B-5BA4-4A3B-82A0-3C60536EF7FF}" dt="2026-07-09T22:08:13.578" v="6" actId="1076"/>
        <pc:sldMkLst>
          <pc:docMk/>
          <pc:sldMk cId="1002055115" sldId="321"/>
        </pc:sldMkLst>
        <pc:graphicFrameChg chg="add mod">
          <ac:chgData name="Carol Goering" userId="21393983-50ac-484c-945e-6cc529c2e12b" providerId="ADAL" clId="{59756B1B-5BA4-4A3B-82A0-3C60536EF7FF}" dt="2026-07-09T22:08:13.578" v="6" actId="1076"/>
          <ac:graphicFrameMkLst>
            <pc:docMk/>
            <pc:sldMk cId="1002055115" sldId="321"/>
            <ac:graphicFrameMk id="2" creationId="{9B0AA63B-D45D-E2D4-35B9-D55B67472C3A}"/>
          </ac:graphicFrameMkLst>
        </pc:graphicFrameChg>
        <pc:picChg chg="del">
          <ac:chgData name="Carol Goering" userId="21393983-50ac-484c-945e-6cc529c2e12b" providerId="ADAL" clId="{59756B1B-5BA4-4A3B-82A0-3C60536EF7FF}" dt="2026-07-09T22:07:57.982" v="4" actId="478"/>
          <ac:picMkLst>
            <pc:docMk/>
            <pc:sldMk cId="1002055115" sldId="321"/>
            <ac:picMk id="3" creationId="{D27903AF-A9C3-1C00-65C1-6E4BF140D68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r">
              <a:defRPr sz="1200"/>
            </a:lvl1pPr>
          </a:lstStyle>
          <a:p>
            <a:fld id="{4BBFE64B-3180-4514-8697-A6B6CA8323E4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r">
              <a:defRPr sz="1200"/>
            </a:lvl1pPr>
          </a:lstStyle>
          <a:p>
            <a:fld id="{6012671B-9292-40EC-8DB7-F32CE36719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052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AF132C-9250-4DD1-AE96-0FD6555594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361" y="276432"/>
            <a:ext cx="5607679" cy="366071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dirty="0"/>
              <a:t>Licenses, Permits, Fees &amp; Fines</a:t>
            </a:r>
          </a:p>
          <a:p>
            <a:pPr lvl="1"/>
            <a:r>
              <a:rPr lang="en-US" dirty="0"/>
              <a:t>RLC</a:t>
            </a:r>
          </a:p>
          <a:p>
            <a:pPr lvl="1"/>
            <a:r>
              <a:rPr lang="en-US" dirty="0"/>
              <a:t>	$2M	$1.3M	64%CY	(12%)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Court	</a:t>
            </a:r>
          </a:p>
          <a:p>
            <a:pPr lvl="1"/>
            <a:r>
              <a:rPr lang="en-US" dirty="0"/>
              <a:t>	$600K	$190K	32%CY	(38%)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EMS</a:t>
            </a:r>
          </a:p>
          <a:p>
            <a:pPr lvl="1"/>
            <a:r>
              <a:rPr lang="en-US" dirty="0"/>
              <a:t>	$330K	$134K	41%CY	(28%)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Impound</a:t>
            </a:r>
          </a:p>
          <a:p>
            <a:pPr lvl="1"/>
            <a:r>
              <a:rPr lang="en-US" dirty="0"/>
              <a:t>	$297K	$48K	16%CY	(63%)</a:t>
            </a:r>
            <a:r>
              <a:rPr lang="en-US" dirty="0" err="1"/>
              <a:t>py</a:t>
            </a:r>
            <a:endParaRPr lang="en-US" dirty="0"/>
          </a:p>
          <a:p>
            <a:pPr lvl="1"/>
            <a:r>
              <a:rPr lang="en-US" dirty="0"/>
              <a:t>Building Department</a:t>
            </a:r>
          </a:p>
          <a:p>
            <a:pPr lvl="1"/>
            <a:r>
              <a:rPr lang="en-US" dirty="0"/>
              <a:t>	$200K	$145K	73%CY	22%py</a:t>
            </a:r>
          </a:p>
          <a:p>
            <a:pPr lvl="1"/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7975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lIns="93171" tIns="46586" rIns="93171" bIns="46586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599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5AC42-5237-C9E3-D7D4-F5FAC6479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>
            <a:extLst>
              <a:ext uri="{FF2B5EF4-FFF2-40B4-BE49-F238E27FC236}">
                <a16:creationId xmlns:a16="http://schemas.microsoft.com/office/drawing/2014/main" id="{1CEC3C69-3664-959B-2B48-C0F670CBD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$434,817</a:t>
            </a:r>
          </a:p>
          <a:p>
            <a:r>
              <a:rPr lang="en-IN" dirty="0"/>
              <a:t>YTD Collections down 5%</a:t>
            </a:r>
          </a:p>
          <a:p>
            <a:r>
              <a:rPr lang="en-IN" dirty="0"/>
              <a:t>April Vs April collections up 30%</a:t>
            </a:r>
          </a:p>
          <a:p>
            <a:r>
              <a:rPr lang="en-IN" dirty="0"/>
              <a:t>Tier 1 Contractual higher because 5 bills paid vs 4; $66K/month to ATS</a:t>
            </a:r>
          </a:p>
          <a:p>
            <a:r>
              <a:rPr lang="en-IN" dirty="0"/>
              <a:t>Tier 1 Supplies higher due to IT purchases; laptop &amp; monitor</a:t>
            </a:r>
          </a:p>
          <a:p>
            <a:r>
              <a:rPr lang="en-IN" dirty="0"/>
              <a:t>Tier 2 Capital higher because of 3 PD Vehicles purchased</a:t>
            </a:r>
          </a:p>
          <a:p>
            <a:r>
              <a:rPr lang="en-IN" dirty="0"/>
              <a:t>RLC Fines – RLC Expenses = Amount to split with state; </a:t>
            </a:r>
          </a:p>
          <a:p>
            <a:r>
              <a:rPr lang="en-IN" dirty="0"/>
              <a:t>   add Late Fees to get Traffic Safety revenue amount.</a:t>
            </a:r>
          </a:p>
        </p:txBody>
      </p:sp>
    </p:spTree>
    <p:extLst>
      <p:ext uri="{BB962C8B-B14F-4D97-AF65-F5344CB8AC3E}">
        <p14:creationId xmlns:p14="http://schemas.microsoft.com/office/powerpoint/2010/main" val="399813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47B20-5681-1FB1-7104-8A81EC6FC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>
            <a:extLst>
              <a:ext uri="{FF2B5EF4-FFF2-40B4-BE49-F238E27FC236}">
                <a16:creationId xmlns:a16="http://schemas.microsoft.com/office/drawing/2014/main" id="{B2D83C2F-53BF-ABE7-FB17-1DF7C22A2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$434,817</a:t>
            </a:r>
          </a:p>
          <a:p>
            <a:r>
              <a:rPr lang="en-IN" dirty="0"/>
              <a:t>YTD Collections down 5%</a:t>
            </a:r>
          </a:p>
          <a:p>
            <a:r>
              <a:rPr lang="en-IN" dirty="0"/>
              <a:t>April Vs April collections up 30%</a:t>
            </a:r>
          </a:p>
          <a:p>
            <a:r>
              <a:rPr lang="en-IN" dirty="0"/>
              <a:t>Tier 1 Contractual higher because 5 bills paid vs 4; $66K/month to ATS</a:t>
            </a:r>
          </a:p>
          <a:p>
            <a:r>
              <a:rPr lang="en-IN" dirty="0"/>
              <a:t>Tier 1 Supplies higher due to IT purchases; laptop &amp; monitor</a:t>
            </a:r>
          </a:p>
          <a:p>
            <a:r>
              <a:rPr lang="en-IN" dirty="0"/>
              <a:t>Tier 2 Capital higher because of 3 PD Vehicles purchased</a:t>
            </a:r>
          </a:p>
          <a:p>
            <a:r>
              <a:rPr lang="en-IN" dirty="0"/>
              <a:t>RLC Fines – RLC Expenses = Amount to split with state; </a:t>
            </a:r>
          </a:p>
          <a:p>
            <a:r>
              <a:rPr lang="en-IN" dirty="0"/>
              <a:t>   add Late Fees to get Traffic Safety revenue amount.</a:t>
            </a:r>
          </a:p>
        </p:txBody>
      </p:sp>
    </p:spTree>
    <p:extLst>
      <p:ext uri="{BB962C8B-B14F-4D97-AF65-F5344CB8AC3E}">
        <p14:creationId xmlns:p14="http://schemas.microsoft.com/office/powerpoint/2010/main" val="1620725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A17F9-532E-43F7-FD9E-59807509C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2A047-F309-C808-1D6C-4854D8765C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1D6A5-F605-01C7-94B2-5118A451EE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lIns="93171" tIns="46586" rIns="93171" bIns="46586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72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FAE27B-B592-4054-8B4B-439EC2839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61" y="276433"/>
            <a:ext cx="5607679" cy="711496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sz="1200" b="1" dirty="0"/>
              <a:t>Revenues</a:t>
            </a:r>
            <a:r>
              <a:rPr lang="en-US" sz="1200" dirty="0"/>
              <a:t>		</a:t>
            </a:r>
            <a:r>
              <a:rPr lang="en-US" sz="1200" u="sng" dirty="0"/>
              <a:t>Budget</a:t>
            </a:r>
            <a:r>
              <a:rPr lang="en-US" sz="1200" dirty="0"/>
              <a:t>	</a:t>
            </a:r>
            <a:r>
              <a:rPr lang="en-US" sz="1200" u="sng" dirty="0"/>
              <a:t>YTD</a:t>
            </a:r>
            <a:r>
              <a:rPr lang="en-US" sz="1200" dirty="0"/>
              <a:t>	</a:t>
            </a:r>
            <a:r>
              <a:rPr lang="en-US" sz="1200" u="sng" dirty="0"/>
              <a:t>CY%</a:t>
            </a:r>
            <a:r>
              <a:rPr lang="en-US" sz="1200" dirty="0"/>
              <a:t>	</a:t>
            </a:r>
            <a:r>
              <a:rPr lang="en-US" sz="1200" u="sng" dirty="0"/>
              <a:t>Vs PY</a:t>
            </a:r>
          </a:p>
          <a:p>
            <a:pPr lvl="0"/>
            <a:r>
              <a:rPr lang="en-US" sz="1200" dirty="0"/>
              <a:t>Franchise Taxes</a:t>
            </a:r>
          </a:p>
          <a:p>
            <a:pPr lvl="0"/>
            <a:r>
              <a:rPr lang="en-US" sz="1200" dirty="0"/>
              <a:t>            CPS		$669K	$294K	44%	37%</a:t>
            </a:r>
          </a:p>
          <a:p>
            <a:pPr lvl="1"/>
            <a:r>
              <a:rPr lang="en-US" sz="1200" dirty="0"/>
              <a:t>Cable		$127K	$31K	25%	(19%)</a:t>
            </a:r>
          </a:p>
          <a:p>
            <a:pPr lvl="1"/>
            <a:r>
              <a:rPr lang="en-US" sz="1200" dirty="0"/>
              <a:t>Waste Collect	$53K	$19K	36%	8%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Licenses, Permits, Fees &amp; Fines</a:t>
            </a:r>
          </a:p>
          <a:p>
            <a:pPr lvl="1"/>
            <a:r>
              <a:rPr lang="en-US" sz="1200" dirty="0"/>
              <a:t>RLC		$2M	$1.3M	64%	(5%)</a:t>
            </a:r>
          </a:p>
          <a:p>
            <a:pPr lvl="1"/>
            <a:r>
              <a:rPr lang="en-US" sz="1200" dirty="0"/>
              <a:t>Court		$600K	$190K	32%	(17%)</a:t>
            </a:r>
          </a:p>
          <a:p>
            <a:pPr lvl="1"/>
            <a:r>
              <a:rPr lang="en-US" sz="1200" dirty="0"/>
              <a:t>EMS		$330K	$134K	41%	(24%)</a:t>
            </a:r>
          </a:p>
          <a:p>
            <a:pPr lvl="1"/>
            <a:r>
              <a:rPr lang="en-US" sz="1200" dirty="0"/>
              <a:t>Impound	$297K	$48K	16%	(59%)</a:t>
            </a:r>
          </a:p>
          <a:p>
            <a:pPr lvl="1"/>
            <a:r>
              <a:rPr lang="en-US" sz="1200" dirty="0"/>
              <a:t>Building Depart	$200K	$145K	73%	30%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Miscellaneous – $79K Larry Little Bond in FY20 </a:t>
            </a:r>
          </a:p>
          <a:p>
            <a:pPr lvl="1"/>
            <a:r>
              <a:rPr lang="en-US" sz="1200" dirty="0"/>
              <a:t>Interest	$100K	$1.6K	1.6%	(97%) - $63K</a:t>
            </a:r>
          </a:p>
          <a:p>
            <a:pPr lvl="1"/>
            <a:r>
              <a:rPr lang="en-US" sz="1200" dirty="0"/>
              <a:t>Misc.		$47K	$94K	200%	0                 (without $40K Huebner Well Ins. </a:t>
            </a:r>
            <a:r>
              <a:rPr lang="en-US" sz="1200" dirty="0" err="1"/>
              <a:t>Reimb</a:t>
            </a:r>
            <a:r>
              <a:rPr lang="en-US" sz="1200" dirty="0"/>
              <a:t>. – Transferred to Water)</a:t>
            </a:r>
          </a:p>
          <a:p>
            <a:pPr lvl="1"/>
            <a:r>
              <a:rPr lang="en-US" sz="1200" dirty="0"/>
              <a:t>Special Events	$39K	0	0	$8K</a:t>
            </a:r>
          </a:p>
          <a:p>
            <a:pPr lvl="1"/>
            <a:r>
              <a:rPr lang="en-US" sz="1200" dirty="0"/>
              <a:t>Credit Card Fees	$36K	$18K	50%	22%</a:t>
            </a:r>
          </a:p>
          <a:p>
            <a:pPr lvl="1"/>
            <a:endParaRPr lang="en-US" sz="1200" dirty="0"/>
          </a:p>
          <a:p>
            <a:pPr lvl="0"/>
            <a:r>
              <a:rPr lang="en-US" sz="1200" b="1" dirty="0"/>
              <a:t>Expenses</a:t>
            </a:r>
          </a:p>
          <a:p>
            <a:pPr lvl="0"/>
            <a:r>
              <a:rPr lang="en-US" sz="1200" dirty="0"/>
              <a:t>Finance - $17K Tyler Tech. – Bill paid at start of FY, not in June as previous years</a:t>
            </a:r>
          </a:p>
          <a:p>
            <a:pPr lvl="0"/>
            <a:r>
              <a:rPr lang="en-US" sz="1200" dirty="0"/>
              <a:t>Fire – Ambulance - $238K</a:t>
            </a:r>
          </a:p>
          <a:p>
            <a:pPr lvl="0"/>
            <a:r>
              <a:rPr lang="en-US" sz="1200" dirty="0"/>
              <a:t>PW – </a:t>
            </a:r>
            <a:r>
              <a:rPr lang="en-US" sz="1200" dirty="0" err="1"/>
              <a:t>ComCntr</a:t>
            </a:r>
            <a:r>
              <a:rPr lang="en-US" sz="1200" dirty="0"/>
              <a:t> Upgrades carried over - $322K</a:t>
            </a:r>
          </a:p>
          <a:p>
            <a:pPr lvl="0"/>
            <a:r>
              <a:rPr lang="en-US" sz="1200" dirty="0"/>
              <a:t>EDCD – PY Seneca $313K; </a:t>
            </a:r>
            <a:r>
              <a:rPr lang="en-US" sz="1200" dirty="0" err="1"/>
              <a:t>ComCntr</a:t>
            </a:r>
            <a:r>
              <a:rPr lang="en-US" sz="1200" dirty="0"/>
              <a:t> $179K</a:t>
            </a:r>
          </a:p>
          <a:p>
            <a:pPr lvl="0"/>
            <a:r>
              <a:rPr lang="en-US" sz="1200" dirty="0"/>
              <a:t>Parks – PY Playground Equipment $195K</a:t>
            </a:r>
          </a:p>
          <a:p>
            <a:pPr lvl="0"/>
            <a:endParaRPr lang="en-US" sz="1200" dirty="0"/>
          </a:p>
          <a:p>
            <a:pPr lvl="0"/>
            <a:r>
              <a:rPr lang="en-US" sz="1200" dirty="0"/>
              <a:t>Legislation on Tele franchise fees</a:t>
            </a:r>
          </a:p>
          <a:p>
            <a:pPr lvl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46872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CCD99-89AA-6BC3-5145-69DA7D082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F6276B-2C69-C939-F08F-9D6CECDB8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61" y="276433"/>
            <a:ext cx="5607679" cy="711496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sz="1200" b="1" dirty="0"/>
              <a:t>Revenues</a:t>
            </a:r>
            <a:r>
              <a:rPr lang="en-US" sz="1200" dirty="0"/>
              <a:t>		</a:t>
            </a:r>
            <a:r>
              <a:rPr lang="en-US" sz="1200" u="sng" dirty="0"/>
              <a:t>Budget</a:t>
            </a:r>
            <a:r>
              <a:rPr lang="en-US" sz="1200" dirty="0"/>
              <a:t>	</a:t>
            </a:r>
            <a:r>
              <a:rPr lang="en-US" sz="1200" u="sng" dirty="0"/>
              <a:t>YTD</a:t>
            </a:r>
            <a:r>
              <a:rPr lang="en-US" sz="1200" dirty="0"/>
              <a:t>	</a:t>
            </a:r>
            <a:r>
              <a:rPr lang="en-US" sz="1200" u="sng" dirty="0"/>
              <a:t>CY%</a:t>
            </a:r>
            <a:r>
              <a:rPr lang="en-US" sz="1200" dirty="0"/>
              <a:t>	</a:t>
            </a:r>
            <a:r>
              <a:rPr lang="en-US" sz="1200" u="sng" dirty="0"/>
              <a:t>Vs PY</a:t>
            </a:r>
          </a:p>
          <a:p>
            <a:pPr lvl="0"/>
            <a:r>
              <a:rPr lang="en-US" sz="1200" dirty="0"/>
              <a:t>Franchise Taxes</a:t>
            </a:r>
          </a:p>
          <a:p>
            <a:pPr lvl="0"/>
            <a:r>
              <a:rPr lang="en-US" sz="1200" dirty="0"/>
              <a:t>            CPS		$669K	$294K	44%	37%</a:t>
            </a:r>
          </a:p>
          <a:p>
            <a:pPr lvl="1"/>
            <a:r>
              <a:rPr lang="en-US" sz="1200" dirty="0"/>
              <a:t>Cable		$127K	$31K	25%	(19%)</a:t>
            </a:r>
          </a:p>
          <a:p>
            <a:pPr lvl="1"/>
            <a:r>
              <a:rPr lang="en-US" sz="1200" dirty="0"/>
              <a:t>Waste Collect	$53K	$19K	36%	8%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Licenses, Permits, Fees &amp; Fines</a:t>
            </a:r>
          </a:p>
          <a:p>
            <a:pPr lvl="1"/>
            <a:r>
              <a:rPr lang="en-US" sz="1200" dirty="0"/>
              <a:t>RLC		$2M	$1.3M	64%	(5%)</a:t>
            </a:r>
          </a:p>
          <a:p>
            <a:pPr lvl="1"/>
            <a:r>
              <a:rPr lang="en-US" sz="1200" dirty="0"/>
              <a:t>Court		$600K	$190K	32%	(17%)</a:t>
            </a:r>
          </a:p>
          <a:p>
            <a:pPr lvl="1"/>
            <a:r>
              <a:rPr lang="en-US" sz="1200" dirty="0"/>
              <a:t>EMS		$330K	$134K	41%	(24%)</a:t>
            </a:r>
          </a:p>
          <a:p>
            <a:pPr lvl="1"/>
            <a:r>
              <a:rPr lang="en-US" sz="1200" dirty="0"/>
              <a:t>Impound	$297K	$48K	16%	(59%)</a:t>
            </a:r>
          </a:p>
          <a:p>
            <a:pPr lvl="1"/>
            <a:r>
              <a:rPr lang="en-US" sz="1200" dirty="0"/>
              <a:t>Building Depart	$200K	$145K	73%	30%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Miscellaneous – $79K Larry Little Bond in FY20 </a:t>
            </a:r>
          </a:p>
          <a:p>
            <a:pPr lvl="1"/>
            <a:r>
              <a:rPr lang="en-US" sz="1200" dirty="0"/>
              <a:t>Interest	$100K	$1.6K	1.6%	(97%) - $63K</a:t>
            </a:r>
          </a:p>
          <a:p>
            <a:pPr lvl="1"/>
            <a:r>
              <a:rPr lang="en-US" sz="1200" dirty="0"/>
              <a:t>Misc.		$47K	$94K	200%	0                 (without $40K Huebner Well Ins. </a:t>
            </a:r>
            <a:r>
              <a:rPr lang="en-US" sz="1200" dirty="0" err="1"/>
              <a:t>Reimb</a:t>
            </a:r>
            <a:r>
              <a:rPr lang="en-US" sz="1200" dirty="0"/>
              <a:t>. – Transferred to Water)</a:t>
            </a:r>
          </a:p>
          <a:p>
            <a:pPr lvl="1"/>
            <a:r>
              <a:rPr lang="en-US" sz="1200" dirty="0"/>
              <a:t>Special Events	$39K	0	0	$8K</a:t>
            </a:r>
          </a:p>
          <a:p>
            <a:pPr lvl="1"/>
            <a:r>
              <a:rPr lang="en-US" sz="1200" dirty="0"/>
              <a:t>Credit Card Fees	$36K	$18K	50%	22%</a:t>
            </a:r>
          </a:p>
          <a:p>
            <a:pPr lvl="1"/>
            <a:endParaRPr lang="en-US" sz="1200" dirty="0"/>
          </a:p>
          <a:p>
            <a:pPr lvl="0"/>
            <a:r>
              <a:rPr lang="en-US" sz="1200" b="1" dirty="0"/>
              <a:t>Expenses</a:t>
            </a:r>
          </a:p>
          <a:p>
            <a:pPr lvl="0"/>
            <a:r>
              <a:rPr lang="en-US" sz="1200" dirty="0"/>
              <a:t>Finance - $17K Tyler Tech. – Bill paid at start of FY, not in June as previous years</a:t>
            </a:r>
          </a:p>
          <a:p>
            <a:pPr lvl="0"/>
            <a:r>
              <a:rPr lang="en-US" sz="1200" dirty="0"/>
              <a:t>Fire – Ambulance - $238K</a:t>
            </a:r>
          </a:p>
          <a:p>
            <a:pPr lvl="0"/>
            <a:r>
              <a:rPr lang="en-US" sz="1200" dirty="0"/>
              <a:t>PW – </a:t>
            </a:r>
            <a:r>
              <a:rPr lang="en-US" sz="1200" dirty="0" err="1"/>
              <a:t>ComCntr</a:t>
            </a:r>
            <a:r>
              <a:rPr lang="en-US" sz="1200" dirty="0"/>
              <a:t> Upgrades carried over - $322K</a:t>
            </a:r>
          </a:p>
          <a:p>
            <a:pPr lvl="0"/>
            <a:r>
              <a:rPr lang="en-US" sz="1200" dirty="0"/>
              <a:t>EDCD – PY Seneca $313K; </a:t>
            </a:r>
            <a:r>
              <a:rPr lang="en-US" sz="1200" dirty="0" err="1"/>
              <a:t>ComCntr</a:t>
            </a:r>
            <a:r>
              <a:rPr lang="en-US" sz="1200" dirty="0"/>
              <a:t> $179K</a:t>
            </a:r>
          </a:p>
          <a:p>
            <a:pPr lvl="0"/>
            <a:r>
              <a:rPr lang="en-US" sz="1200" dirty="0"/>
              <a:t>Parks – PY Playground Equipment $195K</a:t>
            </a:r>
          </a:p>
          <a:p>
            <a:pPr lvl="0"/>
            <a:endParaRPr lang="en-US" sz="1200" dirty="0"/>
          </a:p>
          <a:p>
            <a:pPr lvl="0"/>
            <a:r>
              <a:rPr lang="en-US" sz="1200" dirty="0"/>
              <a:t>Legislation on Tele franchise fees</a:t>
            </a:r>
          </a:p>
          <a:p>
            <a:pPr lvl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3906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23D9C-433C-FD08-AC49-A25AE0B7A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>
            <a:extLst>
              <a:ext uri="{FF2B5EF4-FFF2-40B4-BE49-F238E27FC236}">
                <a16:creationId xmlns:a16="http://schemas.microsoft.com/office/drawing/2014/main" id="{CC939A0C-5DF4-F511-2858-59BDD94DB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</a:t>
            </a:r>
          </a:p>
          <a:p>
            <a:r>
              <a:rPr lang="en-IN" dirty="0"/>
              <a:t>FY20 Miscellaneous Revenue - $313K Seneca West from EDCD</a:t>
            </a:r>
          </a:p>
          <a:p>
            <a:r>
              <a:rPr lang="en-IN" dirty="0"/>
              <a:t>FY20 Storm Water – Forest Meadow &amp; Seneca</a:t>
            </a:r>
          </a:p>
          <a:p>
            <a:r>
              <a:rPr lang="en-IN" dirty="0"/>
              <a:t>What are customer fees</a:t>
            </a:r>
          </a:p>
          <a:p>
            <a:pPr lvl="1"/>
            <a:r>
              <a:rPr lang="en-IN" dirty="0"/>
              <a:t>Customer penalties</a:t>
            </a:r>
          </a:p>
          <a:p>
            <a:pPr lvl="1"/>
            <a:r>
              <a:rPr lang="en-IN" dirty="0"/>
              <a:t>SW penalties</a:t>
            </a:r>
          </a:p>
          <a:p>
            <a:pPr lvl="1"/>
            <a:r>
              <a:rPr lang="en-IN" dirty="0"/>
              <a:t>Disconnection fees</a:t>
            </a:r>
          </a:p>
          <a:p>
            <a:pPr lvl="1"/>
            <a:r>
              <a:rPr lang="en-IN" dirty="0"/>
              <a:t>TECQ Public Health fees</a:t>
            </a:r>
          </a:p>
          <a:p>
            <a:r>
              <a:rPr lang="en-IN" dirty="0"/>
              <a:t>What are other sources/uses – transfer out to debt service for bond payment</a:t>
            </a:r>
          </a:p>
          <a:p>
            <a:r>
              <a:rPr lang="en-IN" dirty="0"/>
              <a:t>Debt payments; Feb &amp; Aug; initially from debt service fund</a:t>
            </a:r>
          </a:p>
        </p:txBody>
      </p:sp>
    </p:spTree>
    <p:extLst>
      <p:ext uri="{BB962C8B-B14F-4D97-AF65-F5344CB8AC3E}">
        <p14:creationId xmlns:p14="http://schemas.microsoft.com/office/powerpoint/2010/main" val="3977295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5A4A0-F6A3-AC85-DE91-D7CEA059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E80678-7AEE-C598-3D6D-14779DB27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1361" y="276433"/>
            <a:ext cx="5607679" cy="7114967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en-US" sz="1200" b="1" dirty="0"/>
              <a:t>Revenues</a:t>
            </a:r>
            <a:r>
              <a:rPr lang="en-US" sz="1200" dirty="0"/>
              <a:t>		</a:t>
            </a:r>
            <a:r>
              <a:rPr lang="en-US" sz="1200" u="sng" dirty="0"/>
              <a:t>Budget</a:t>
            </a:r>
            <a:r>
              <a:rPr lang="en-US" sz="1200" dirty="0"/>
              <a:t>	</a:t>
            </a:r>
            <a:r>
              <a:rPr lang="en-US" sz="1200" u="sng" dirty="0"/>
              <a:t>YTD</a:t>
            </a:r>
            <a:r>
              <a:rPr lang="en-US" sz="1200" dirty="0"/>
              <a:t>	</a:t>
            </a:r>
            <a:r>
              <a:rPr lang="en-US" sz="1200" u="sng" dirty="0"/>
              <a:t>CY%</a:t>
            </a:r>
            <a:r>
              <a:rPr lang="en-US" sz="1200" dirty="0"/>
              <a:t>	</a:t>
            </a:r>
            <a:r>
              <a:rPr lang="en-US" sz="1200" u="sng" dirty="0"/>
              <a:t>Vs PY</a:t>
            </a:r>
          </a:p>
          <a:p>
            <a:pPr lvl="0"/>
            <a:r>
              <a:rPr lang="en-US" sz="1200" dirty="0"/>
              <a:t>Franchise Taxes</a:t>
            </a:r>
          </a:p>
          <a:p>
            <a:pPr lvl="0"/>
            <a:r>
              <a:rPr lang="en-US" sz="1200" dirty="0"/>
              <a:t>            CPS		$669K	$294K	44%	37%</a:t>
            </a:r>
          </a:p>
          <a:p>
            <a:pPr lvl="1"/>
            <a:r>
              <a:rPr lang="en-US" sz="1200" dirty="0"/>
              <a:t>Cable		$127K	$31K	25%	(19%)</a:t>
            </a:r>
          </a:p>
          <a:p>
            <a:pPr lvl="1"/>
            <a:r>
              <a:rPr lang="en-US" sz="1200" dirty="0"/>
              <a:t>Waste Collect	$53K	$19K	36%	8%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Licenses, Permits, Fees &amp; Fines</a:t>
            </a:r>
          </a:p>
          <a:p>
            <a:pPr lvl="1"/>
            <a:r>
              <a:rPr lang="en-US" sz="1200" dirty="0"/>
              <a:t>RLC		$2M	$1.3M	64%	(5%)</a:t>
            </a:r>
          </a:p>
          <a:p>
            <a:pPr lvl="1"/>
            <a:r>
              <a:rPr lang="en-US" sz="1200" dirty="0"/>
              <a:t>Court		$600K	$190K	32%	(17%)</a:t>
            </a:r>
          </a:p>
          <a:p>
            <a:pPr lvl="1"/>
            <a:r>
              <a:rPr lang="en-US" sz="1200" dirty="0"/>
              <a:t>EMS		$330K	$134K	41%	(24%)</a:t>
            </a:r>
          </a:p>
          <a:p>
            <a:pPr lvl="1"/>
            <a:r>
              <a:rPr lang="en-US" sz="1200" dirty="0"/>
              <a:t>Impound	$297K	$48K	16%	(59%)</a:t>
            </a:r>
          </a:p>
          <a:p>
            <a:pPr lvl="1"/>
            <a:r>
              <a:rPr lang="en-US" sz="1200" dirty="0"/>
              <a:t>Building Depart	$200K	$145K	73%	30%</a:t>
            </a:r>
          </a:p>
          <a:p>
            <a:pPr lvl="1"/>
            <a:endParaRPr lang="en-US" sz="1200" dirty="0"/>
          </a:p>
          <a:p>
            <a:pPr lvl="0"/>
            <a:r>
              <a:rPr lang="en-US" sz="1200" dirty="0"/>
              <a:t>Miscellaneous – $79K Larry Little Bond in FY20 </a:t>
            </a:r>
          </a:p>
          <a:p>
            <a:pPr lvl="1"/>
            <a:r>
              <a:rPr lang="en-US" sz="1200" dirty="0"/>
              <a:t>Interest	$100K	$1.6K	1.6%	(97%) - $63K</a:t>
            </a:r>
          </a:p>
          <a:p>
            <a:pPr lvl="1"/>
            <a:r>
              <a:rPr lang="en-US" sz="1200" dirty="0"/>
              <a:t>Misc.		$47K	$94K	200%	0                 (without $40K Huebner Well Ins. </a:t>
            </a:r>
            <a:r>
              <a:rPr lang="en-US" sz="1200" dirty="0" err="1"/>
              <a:t>Reimb</a:t>
            </a:r>
            <a:r>
              <a:rPr lang="en-US" sz="1200" dirty="0"/>
              <a:t>. – Transferred to Water)</a:t>
            </a:r>
          </a:p>
          <a:p>
            <a:pPr lvl="1"/>
            <a:r>
              <a:rPr lang="en-US" sz="1200" dirty="0"/>
              <a:t>Special Events	$39K	0	0	$8K</a:t>
            </a:r>
          </a:p>
          <a:p>
            <a:pPr lvl="1"/>
            <a:r>
              <a:rPr lang="en-US" sz="1200" dirty="0"/>
              <a:t>Credit Card Fees	$36K	$18K	50%	22%</a:t>
            </a:r>
          </a:p>
          <a:p>
            <a:pPr lvl="1"/>
            <a:endParaRPr lang="en-US" sz="1200" dirty="0"/>
          </a:p>
          <a:p>
            <a:pPr lvl="0"/>
            <a:r>
              <a:rPr lang="en-US" sz="1200" b="1" dirty="0"/>
              <a:t>Expenses</a:t>
            </a:r>
          </a:p>
          <a:p>
            <a:pPr lvl="0"/>
            <a:r>
              <a:rPr lang="en-US" sz="1200" dirty="0"/>
              <a:t>Finance - $17K Tyler Tech. – Bill paid at start of FY, not in June as previous years</a:t>
            </a:r>
          </a:p>
          <a:p>
            <a:pPr lvl="0"/>
            <a:r>
              <a:rPr lang="en-US" sz="1200" dirty="0"/>
              <a:t>Fire – Ambulance - $238K</a:t>
            </a:r>
          </a:p>
          <a:p>
            <a:pPr lvl="0"/>
            <a:r>
              <a:rPr lang="en-US" sz="1200" dirty="0"/>
              <a:t>PW – </a:t>
            </a:r>
            <a:r>
              <a:rPr lang="en-US" sz="1200" dirty="0" err="1"/>
              <a:t>ComCntr</a:t>
            </a:r>
            <a:r>
              <a:rPr lang="en-US" sz="1200" dirty="0"/>
              <a:t> Upgrades carried over - $322K</a:t>
            </a:r>
          </a:p>
          <a:p>
            <a:pPr lvl="0"/>
            <a:r>
              <a:rPr lang="en-US" sz="1200" dirty="0"/>
              <a:t>EDCD – PY Seneca $313K; </a:t>
            </a:r>
            <a:r>
              <a:rPr lang="en-US" sz="1200" dirty="0" err="1"/>
              <a:t>ComCntr</a:t>
            </a:r>
            <a:r>
              <a:rPr lang="en-US" sz="1200" dirty="0"/>
              <a:t> $179K</a:t>
            </a:r>
          </a:p>
          <a:p>
            <a:pPr lvl="0"/>
            <a:r>
              <a:rPr lang="en-US" sz="1200" dirty="0"/>
              <a:t>Parks – PY Playground Equipment $195K</a:t>
            </a:r>
          </a:p>
          <a:p>
            <a:pPr lvl="0"/>
            <a:endParaRPr lang="en-US" sz="1200" dirty="0"/>
          </a:p>
          <a:p>
            <a:pPr lvl="0"/>
            <a:r>
              <a:rPr lang="en-US" sz="1200" dirty="0"/>
              <a:t>Legislation on Tele franchise fees</a:t>
            </a:r>
          </a:p>
          <a:p>
            <a:pPr lvl="0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57120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$189,521</a:t>
            </a:r>
          </a:p>
          <a:p>
            <a:r>
              <a:rPr lang="en-IN" dirty="0"/>
              <a:t>Everything down due to Covid &amp; Renovations</a:t>
            </a:r>
          </a:p>
          <a:p>
            <a:r>
              <a:rPr lang="en-IN" dirty="0" err="1"/>
              <a:t>Misc</a:t>
            </a:r>
            <a:r>
              <a:rPr lang="en-IN" dirty="0"/>
              <a:t> revenue last year was from EDCD for renovations</a:t>
            </a:r>
          </a:p>
          <a:p>
            <a:r>
              <a:rPr lang="en-IN" dirty="0"/>
              <a:t>Contractual higher last year $10K for Active Net</a:t>
            </a:r>
          </a:p>
        </p:txBody>
      </p:sp>
    </p:spTree>
    <p:extLst>
      <p:ext uri="{BB962C8B-B14F-4D97-AF65-F5344CB8AC3E}">
        <p14:creationId xmlns:p14="http://schemas.microsoft.com/office/powerpoint/2010/main" val="3077426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u="sng" dirty="0"/>
              <a:t>FY2020</a:t>
            </a:r>
          </a:p>
          <a:p>
            <a:r>
              <a:rPr lang="en-IN" dirty="0"/>
              <a:t>Miscellaneous - Larry Little Bond - $79K</a:t>
            </a:r>
          </a:p>
          <a:p>
            <a:r>
              <a:rPr lang="en-IN" dirty="0"/>
              <a:t>Contractual</a:t>
            </a:r>
          </a:p>
          <a:p>
            <a:pPr lvl="1"/>
            <a:r>
              <a:rPr lang="en-IN" dirty="0"/>
              <a:t>$313K transfer to Water for Seneca West</a:t>
            </a:r>
          </a:p>
          <a:p>
            <a:pPr lvl="1"/>
            <a:r>
              <a:rPr lang="en-IN" dirty="0"/>
              <a:t>$179K to Community </a:t>
            </a:r>
            <a:r>
              <a:rPr lang="en-IN" dirty="0" err="1"/>
              <a:t>Center</a:t>
            </a:r>
            <a:r>
              <a:rPr lang="en-IN" dirty="0"/>
              <a:t> for Renovations</a:t>
            </a:r>
          </a:p>
          <a:p>
            <a:endParaRPr lang="en-IN" dirty="0"/>
          </a:p>
          <a:p>
            <a:r>
              <a:rPr lang="en-IN" u="sng" dirty="0"/>
              <a:t>FY21</a:t>
            </a:r>
          </a:p>
          <a:p>
            <a:r>
              <a:rPr lang="en-IN" dirty="0"/>
              <a:t>Fund Balance = $288,864</a:t>
            </a:r>
          </a:p>
          <a:p>
            <a:r>
              <a:rPr lang="en-IN" dirty="0"/>
              <a:t>$137K budget on the Project Funding Line</a:t>
            </a:r>
          </a:p>
          <a:p>
            <a:r>
              <a:rPr lang="en-IN" dirty="0"/>
              <a:t>$1,691 spent – Smash Dance – wall sign; partial fund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602534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YTD revenues down 59%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dirty="0"/>
              <a:t>April Vs April collections up 45%</a:t>
            </a:r>
          </a:p>
          <a:p>
            <a:r>
              <a:rPr lang="en-IN" dirty="0"/>
              <a:t>Just starting COVID Lock Down at that time last year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6995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2"/>
          <p:cNvSpPr>
            <a:spLocks noGrp="1"/>
          </p:cNvSpPr>
          <p:nvPr>
            <p:ph type="body" idx="1"/>
          </p:nvPr>
        </p:nvSpPr>
        <p:spPr/>
        <p:txBody>
          <a:bodyPr lIns="93171" tIns="46586" rIns="93171" bIns="46586">
            <a:normAutofit/>
          </a:bodyPr>
          <a:lstStyle/>
          <a:p>
            <a:r>
              <a:rPr lang="en-IN" dirty="0"/>
              <a:t>Fund Balance = $434,817</a:t>
            </a:r>
          </a:p>
          <a:p>
            <a:r>
              <a:rPr lang="en-IN" dirty="0"/>
              <a:t>YTD Collections down 5%</a:t>
            </a:r>
          </a:p>
          <a:p>
            <a:r>
              <a:rPr lang="en-IN" dirty="0"/>
              <a:t>April Vs April collections up 30%</a:t>
            </a:r>
          </a:p>
          <a:p>
            <a:r>
              <a:rPr lang="en-IN" dirty="0"/>
              <a:t>Tier 1 Contractual higher because 5 bills paid vs 4; $66K/month to ATS</a:t>
            </a:r>
          </a:p>
          <a:p>
            <a:r>
              <a:rPr lang="en-IN" dirty="0"/>
              <a:t>Tier 1 Supplies higher due to IT purchases; laptop &amp; monitor</a:t>
            </a:r>
          </a:p>
          <a:p>
            <a:r>
              <a:rPr lang="en-IN" dirty="0"/>
              <a:t>Tier 2 Capital higher because of 3 PD Vehicles purchased</a:t>
            </a:r>
          </a:p>
          <a:p>
            <a:r>
              <a:rPr lang="en-IN" dirty="0"/>
              <a:t>RLC Fines – RLC Expenses = Amount to split with state; </a:t>
            </a:r>
          </a:p>
          <a:p>
            <a:r>
              <a:rPr lang="en-IN" dirty="0"/>
              <a:t>   add Late Fees to get Traffic Safety revenue amount.</a:t>
            </a:r>
          </a:p>
        </p:txBody>
      </p:sp>
    </p:spTree>
    <p:extLst>
      <p:ext uri="{BB962C8B-B14F-4D97-AF65-F5344CB8AC3E}">
        <p14:creationId xmlns:p14="http://schemas.microsoft.com/office/powerpoint/2010/main" val="3418785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00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8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98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123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86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95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079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387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92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58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DD0B-05B0-42E9-B30E-C2C6A9122161}" type="datetimeFigureOut">
              <a:rPr lang="en-US" smtClean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24E1D-3277-44A9-8E7D-270B15CF2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07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package" Target="../embeddings/Microsoft_Excel_Worksheet1.xls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.xls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City of Leon Valley</a:t>
            </a:r>
            <a:br>
              <a:rPr lang="en-US" dirty="0"/>
            </a:br>
            <a:r>
              <a:rPr lang="en-US" dirty="0"/>
              <a:t>June 2026 Financial Report</a:t>
            </a:r>
            <a:br>
              <a:rPr lang="en-US" dirty="0"/>
            </a:br>
            <a:br>
              <a:rPr lang="en-US" sz="4000" dirty="0"/>
            </a:br>
            <a:br>
              <a:rPr lang="en-US" sz="4000" dirty="0"/>
            </a:b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City Council Meeting</a:t>
            </a:r>
          </a:p>
          <a:p>
            <a:r>
              <a:rPr lang="en-US" dirty="0">
                <a:solidFill>
                  <a:schemeClr val="tx1"/>
                </a:solidFill>
              </a:rPr>
              <a:t>July 21, 2026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A3EE75DA-5248-4ADE-8907-4C565ADD75FB}"/>
              </a:ext>
            </a:extLst>
          </p:cNvPr>
          <p:cNvSpPr txBox="1">
            <a:spLocks/>
          </p:cNvSpPr>
          <p:nvPr/>
        </p:nvSpPr>
        <p:spPr>
          <a:xfrm>
            <a:off x="1295400" y="4249357"/>
            <a:ext cx="6400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Carol Goering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Finance Director</a:t>
            </a:r>
          </a:p>
        </p:txBody>
      </p:sp>
    </p:spTree>
    <p:extLst>
      <p:ext uri="{BB962C8B-B14F-4D97-AF65-F5344CB8AC3E}">
        <p14:creationId xmlns:p14="http://schemas.microsoft.com/office/powerpoint/2010/main" val="401602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0259F-93CD-706F-E0D0-C0E4830CF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819167-A923-59B3-86D0-9B3410945F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B0AA63B-D45D-E2D4-35B9-D55B67472C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2502028"/>
              </p:ext>
            </p:extLst>
          </p:nvPr>
        </p:nvGraphicFramePr>
        <p:xfrm>
          <a:off x="2948781" y="381000"/>
          <a:ext cx="3246437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3246077" imgH="5029200" progId="Excel.Sheet.12">
                  <p:embed/>
                </p:oleObj>
              </mc:Choice>
              <mc:Fallback>
                <p:oleObj name="Worksheet" r:id="rId4" imgW="3246077" imgH="5029200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B0AA63B-D45D-E2D4-35B9-D55B67472C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48781" y="381000"/>
                        <a:ext cx="3246437" cy="502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2055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A24F2-DF2B-76E8-6E58-7C712E44A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F63D97-7A2E-4F67-9D74-5A8C406E7F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27384B-A9E4-4377-1187-57360684E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" y="457200"/>
            <a:ext cx="825817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81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cs typeface="Arial" panose="020B0604020202020204" pitchFamily="34" charset="0"/>
              </a:rPr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Transparency:</a:t>
            </a:r>
          </a:p>
          <a:p>
            <a:pPr marL="457200" lvl="1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foster a government that is open, transparent, and accountable by ensuring clear communication, ethical decision-making, and active public engagement.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Fiscal Responsibility:</a:t>
            </a:r>
          </a:p>
          <a:p>
            <a:pPr marL="457200" lvl="1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ensure responsible stewardship of public funds by maintaining a balanced budget, optimizing resources, and making strategic financial decisions that promote long-term sustainability.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72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94FD8-9E24-B75E-0E61-4157AE99A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54193-17E6-EF7D-7E8D-8F5321A3C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752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City of Leon Valley</a:t>
            </a:r>
            <a:br>
              <a:rPr lang="en-US" dirty="0"/>
            </a:br>
            <a:r>
              <a:rPr lang="en-US" dirty="0"/>
              <a:t>June 2026 Financial Report</a:t>
            </a:r>
            <a:br>
              <a:rPr lang="en-US" dirty="0"/>
            </a:br>
            <a:br>
              <a:rPr lang="en-US" sz="4000" dirty="0"/>
            </a:br>
            <a:br>
              <a:rPr lang="en-US" sz="4000" dirty="0"/>
            </a:br>
            <a:endParaRPr lang="en-US" sz="2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1AC129-6011-0362-2275-544233A45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City Council Meeting</a:t>
            </a:r>
          </a:p>
          <a:p>
            <a:r>
              <a:rPr lang="en-US" dirty="0">
                <a:solidFill>
                  <a:schemeClr val="tx1"/>
                </a:solidFill>
              </a:rPr>
              <a:t>July 21,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276E87-F0F0-9415-0E06-D41FDCF7B9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FBB1177C-0862-D577-4636-524AA2DE53A4}"/>
              </a:ext>
            </a:extLst>
          </p:cNvPr>
          <p:cNvSpPr txBox="1">
            <a:spLocks/>
          </p:cNvSpPr>
          <p:nvPr/>
        </p:nvSpPr>
        <p:spPr>
          <a:xfrm>
            <a:off x="1295400" y="4249357"/>
            <a:ext cx="6400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Carol Goering</a:t>
            </a:r>
          </a:p>
          <a:p>
            <a:r>
              <a:rPr lang="en-US" sz="2400" dirty="0">
                <a:solidFill>
                  <a:schemeClr val="tx1"/>
                </a:solidFill>
              </a:rPr>
              <a:t>  Finance Director</a:t>
            </a:r>
          </a:p>
        </p:txBody>
      </p:sp>
    </p:spTree>
    <p:extLst>
      <p:ext uri="{BB962C8B-B14F-4D97-AF65-F5344CB8AC3E}">
        <p14:creationId xmlns:p14="http://schemas.microsoft.com/office/powerpoint/2010/main" val="919188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CE46DF3-CD9A-A77C-02FC-B86FE934B6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297890"/>
              </p:ext>
            </p:extLst>
          </p:nvPr>
        </p:nvGraphicFramePr>
        <p:xfrm>
          <a:off x="1367334" y="27729"/>
          <a:ext cx="6409332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200822" imgH="6934091" progId="Excel.Sheet.12">
                  <p:embed/>
                </p:oleObj>
              </mc:Choice>
              <mc:Fallback>
                <p:oleObj name="Worksheet" r:id="rId4" imgW="7200822" imgH="6934091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5CE46DF3-CD9A-A77C-02FC-B86FE934B6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67334" y="27729"/>
                        <a:ext cx="6409332" cy="617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614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E431E-2AF9-6323-2635-90523366D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DB25E7-0ECB-45A1-8CEE-7D6F909178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04DCED-F0E7-52B4-5668-C4C1000F5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032" y="1981200"/>
            <a:ext cx="7019925" cy="2305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FD8251-E19A-CC3F-FBD2-8FC2A4CD4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32" y="685800"/>
            <a:ext cx="701992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0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1229-8A34-7283-7BA7-18CC486DE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E11F15-3D8B-1389-93CB-D3DC94B1E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9144000" cy="676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49B662-67E1-8DE5-B611-91353F583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050" y="685800"/>
            <a:ext cx="68199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1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3810E-CEB0-1DA3-D9B6-7F3AF090D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2CDC9B-E395-ECDF-7E41-6181ABB9D1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3D04A2-D1C6-B85B-4ACC-B6BB22F30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874" y="685800"/>
            <a:ext cx="6819900" cy="1019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1304E0-105E-B546-A18B-31ED7F2F0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5174" y="2133600"/>
            <a:ext cx="506730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53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0D9927-17C3-4407-B4D9-DCD100DEA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0625" y="533400"/>
            <a:ext cx="67627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68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A75E59-4266-7188-03C8-99A62DC78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685800"/>
            <a:ext cx="67056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28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A72DF2-4AAC-3B4F-BA30-A85918592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685800"/>
            <a:ext cx="670560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556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344"/>
            <a:ext cx="9144000" cy="6766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E6A786-B27E-2D31-900B-1F0E63D7E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3795" y="228600"/>
            <a:ext cx="5936410" cy="602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07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7B973C47C1504A9DCAE77036798D71" ma:contentTypeVersion="14" ma:contentTypeDescription="Create a new document." ma:contentTypeScope="" ma:versionID="0f3438890d376812a1265b773d235834">
  <xsd:schema xmlns:xsd="http://www.w3.org/2001/XMLSchema" xmlns:xs="http://www.w3.org/2001/XMLSchema" xmlns:p="http://schemas.microsoft.com/office/2006/metadata/properties" xmlns:ns2="223e94b7-02ef-474f-9222-90778b78cc75" xmlns:ns3="c108f9c8-369b-4ab4-937c-df7b31b91393" targetNamespace="http://schemas.microsoft.com/office/2006/metadata/properties" ma:root="true" ma:fieldsID="10974b407586b4c5b184b521c1b4760e" ns2:_="" ns3:_="">
    <xsd:import namespace="223e94b7-02ef-474f-9222-90778b78cc75"/>
    <xsd:import namespace="c108f9c8-369b-4ab4-937c-df7b31b913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e94b7-02ef-474f-9222-90778b78cc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1ef714d-be02-45bf-9738-cd1d2a15e7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08f9c8-369b-4ab4-937c-df7b31b91393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09bd9e74-6738-42cc-8bf0-4928440d1fe2}" ma:internalName="TaxCatchAll" ma:showField="CatchAllData" ma:web="c108f9c8-369b-4ab4-937c-df7b31b913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3e94b7-02ef-474f-9222-90778b78cc75">
      <Terms xmlns="http://schemas.microsoft.com/office/infopath/2007/PartnerControls"/>
    </lcf76f155ced4ddcb4097134ff3c332f>
    <TaxCatchAll xmlns="c108f9c8-369b-4ab4-937c-df7b31b91393" xsi:nil="true"/>
  </documentManagement>
</p:properties>
</file>

<file path=customXml/itemProps1.xml><?xml version="1.0" encoding="utf-8"?>
<ds:datastoreItem xmlns:ds="http://schemas.openxmlformats.org/officeDocument/2006/customXml" ds:itemID="{C2A0F817-48BC-4105-81E7-25B7BE9D21E5}"/>
</file>

<file path=customXml/itemProps2.xml><?xml version="1.0" encoding="utf-8"?>
<ds:datastoreItem xmlns:ds="http://schemas.openxmlformats.org/officeDocument/2006/customXml" ds:itemID="{CD09F6A1-4831-4FCA-B76B-44DAA1076F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FE7C89-5D46-4FE1-B220-44A59D72B4FA}">
  <ds:schemaRefs>
    <ds:schemaRef ds:uri="http://schemas.microsoft.com/office/2006/metadata/properties"/>
    <ds:schemaRef ds:uri="http://schemas.microsoft.com/office/infopath/2007/PartnerControls"/>
    <ds:schemaRef ds:uri="dc11efca-a461-46c6-a604-6d6e23decda4"/>
    <ds:schemaRef ds:uri="425ef148-5ac2-4b6c-8a5a-9677039d05d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12969</TotalTime>
  <Words>1349</Words>
  <Application>Microsoft Office PowerPoint</Application>
  <PresentationFormat>On-screen Show (4:3)</PresentationFormat>
  <Paragraphs>147</Paragraphs>
  <Slides>13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Office Theme</vt:lpstr>
      <vt:lpstr>Microsoft Excel Worksheet</vt:lpstr>
      <vt:lpstr>   City of Leon Valley June 2026 Financial Report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GOALS</vt:lpstr>
      <vt:lpstr>   City of Leon Valley June 2026 Financial Report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Contract for Purchase of Property at 6878 Poss Rd</dc:title>
  <dc:creator>Melinda Smith</dc:creator>
  <cp:lastModifiedBy>Carol Goering</cp:lastModifiedBy>
  <cp:revision>616</cp:revision>
  <cp:lastPrinted>2021-04-12T17:24:15Z</cp:lastPrinted>
  <dcterms:created xsi:type="dcterms:W3CDTF">2013-08-20T13:59:31Z</dcterms:created>
  <dcterms:modified xsi:type="dcterms:W3CDTF">2026-07-09T22:08:39Z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2025-03-06T20:20:04Z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ab556818-5c78-4850-8e64-3a91b3ac51c7</vt:lpwstr>
  </property>
  <property fmtid="{D5CDD505-2E9C-101B-9397-08002B2CF9AE}" pid="7" name="MSIP_Label_defa4170-0d19-0005-0004-bc88714345d2_ActionId">
    <vt:lpwstr>2b9d8eb2-b2dd-444c-b737-d9ddb8b8ffd0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  <property fmtid="{D5CDD505-2E9C-101B-9397-08002B2CF9AE}" pid="10" name="ContentTypeId">
    <vt:lpwstr>0x010100077B973C47C1504A9DCAE77036798D71</vt:lpwstr>
  </property>
  <property fmtid="{D5CDD505-2E9C-101B-9397-08002B2CF9AE}" pid="11" name="MediaServiceImageTags">
    <vt:lpwstr/>
  </property>
</Properties>
</file>