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04" r:id="rId5"/>
    <p:sldId id="306" r:id="rId6"/>
    <p:sldId id="316" r:id="rId7"/>
    <p:sldId id="323" r:id="rId8"/>
    <p:sldId id="318" r:id="rId9"/>
    <p:sldId id="308" r:id="rId10"/>
    <p:sldId id="309" r:id="rId11"/>
    <p:sldId id="311" r:id="rId12"/>
    <p:sldId id="310" r:id="rId13"/>
    <p:sldId id="321" r:id="rId14"/>
    <p:sldId id="320" r:id="rId15"/>
    <p:sldId id="293" r:id="rId16"/>
    <p:sldId id="322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95256" autoAdjust="0"/>
  </p:normalViewPr>
  <p:slideViewPr>
    <p:cSldViewPr>
      <p:cViewPr varScale="1">
        <p:scale>
          <a:sx n="96" d="100"/>
          <a:sy n="96" d="100"/>
        </p:scale>
        <p:origin x="102" y="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Tarr" userId="52b97b9c-83e9-4386-8185-c6790970c971" providerId="ADAL" clId="{DFA0CB74-EC62-4980-B6AE-688386B8B082}"/>
    <pc:docChg chg="undo custSel addSld delSld modSld">
      <pc:chgData name="Dawn Tarr" userId="52b97b9c-83e9-4386-8185-c6790970c971" providerId="ADAL" clId="{DFA0CB74-EC62-4980-B6AE-688386B8B082}" dt="2026-08-18T22:41:53.031" v="1047" actId="1076"/>
      <pc:docMkLst>
        <pc:docMk/>
      </pc:docMkLst>
      <pc:sldChg chg="modSp mod">
        <pc:chgData name="Dawn Tarr" userId="52b97b9c-83e9-4386-8185-c6790970c971" providerId="ADAL" clId="{DFA0CB74-EC62-4980-B6AE-688386B8B082}" dt="2026-08-06T19:21:35.325" v="996" actId="6549"/>
        <pc:sldMkLst>
          <pc:docMk/>
          <pc:sldMk cId="401602776" sldId="304"/>
        </pc:sldMkLst>
        <pc:spChg chg="mod">
          <ac:chgData name="Dawn Tarr" userId="52b97b9c-83e9-4386-8185-c6790970c971" providerId="ADAL" clId="{DFA0CB74-EC62-4980-B6AE-688386B8B082}" dt="2026-08-06T19:21:24.339" v="980" actId="6549"/>
          <ac:spMkLst>
            <pc:docMk/>
            <pc:sldMk cId="401602776" sldId="304"/>
            <ac:spMk id="2" creationId="{00000000-0000-0000-0000-000000000000}"/>
          </ac:spMkLst>
        </pc:spChg>
        <pc:spChg chg="mod">
          <ac:chgData name="Dawn Tarr" userId="52b97b9c-83e9-4386-8185-c6790970c971" providerId="ADAL" clId="{DFA0CB74-EC62-4980-B6AE-688386B8B082}" dt="2026-08-06T19:21:35.325" v="996" actId="6549"/>
          <ac:spMkLst>
            <pc:docMk/>
            <pc:sldMk cId="401602776" sldId="304"/>
            <ac:spMk id="3" creationId="{00000000-0000-0000-0000-000000000000}"/>
          </ac:spMkLst>
        </pc:spChg>
      </pc:sldChg>
      <pc:sldChg chg="addSp delSp modSp mod">
        <pc:chgData name="Dawn Tarr" userId="52b97b9c-83e9-4386-8185-c6790970c971" providerId="ADAL" clId="{DFA0CB74-EC62-4980-B6AE-688386B8B082}" dt="2026-08-18T22:38:25.370" v="1019" actId="14100"/>
        <pc:sldMkLst>
          <pc:docMk/>
          <pc:sldMk cId="1536141203" sldId="306"/>
        </pc:sldMkLst>
        <pc:graphicFrameChg chg="del">
          <ac:chgData name="Dawn Tarr" userId="52b97b9c-83e9-4386-8185-c6790970c971" providerId="ADAL" clId="{DFA0CB74-EC62-4980-B6AE-688386B8B082}" dt="2026-08-18T22:38:00.029" v="1015" actId="478"/>
          <ac:graphicFrameMkLst>
            <pc:docMk/>
            <pc:sldMk cId="1536141203" sldId="306"/>
            <ac:graphicFrameMk id="2" creationId="{5CE46DF3-CD9A-A77C-02FC-B86FE934B616}"/>
          </ac:graphicFrameMkLst>
        </pc:graphicFrameChg>
        <pc:picChg chg="add mod">
          <ac:chgData name="Dawn Tarr" userId="52b97b9c-83e9-4386-8185-c6790970c971" providerId="ADAL" clId="{DFA0CB74-EC62-4980-B6AE-688386B8B082}" dt="2026-08-18T22:38:25.370" v="1019" actId="14100"/>
          <ac:picMkLst>
            <pc:docMk/>
            <pc:sldMk cId="1536141203" sldId="306"/>
            <ac:picMk id="5" creationId="{616EE9C2-8A82-C195-944C-85A91954FDEE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41:53.031" v="1047" actId="1076"/>
        <pc:sldMkLst>
          <pc:docMk/>
          <pc:sldMk cId="1672468569" sldId="308"/>
        </pc:sldMkLst>
        <pc:picChg chg="del">
          <ac:chgData name="Dawn Tarr" userId="52b97b9c-83e9-4386-8185-c6790970c971" providerId="ADAL" clId="{DFA0CB74-EC62-4980-B6AE-688386B8B082}" dt="2026-08-18T22:40:08.272" v="1029" actId="478"/>
          <ac:picMkLst>
            <pc:docMk/>
            <pc:sldMk cId="1672468569" sldId="308"/>
            <ac:picMk id="3" creationId="{130D9927-17C3-4407-B4D9-DCD100DEAAC4}"/>
          </ac:picMkLst>
        </pc:picChg>
        <pc:picChg chg="add mod">
          <ac:chgData name="Dawn Tarr" userId="52b97b9c-83e9-4386-8185-c6790970c971" providerId="ADAL" clId="{DFA0CB74-EC62-4980-B6AE-688386B8B082}" dt="2026-08-18T22:41:53.031" v="1047" actId="1076"/>
          <ac:picMkLst>
            <pc:docMk/>
            <pc:sldMk cId="1672468569" sldId="308"/>
            <ac:picMk id="5" creationId="{40B19F29-8D21-C4B0-04BA-F4BC0025B65C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40:31.855" v="1034" actId="1076"/>
        <pc:sldMkLst>
          <pc:docMk/>
          <pc:sldMk cId="1020528289" sldId="309"/>
        </pc:sldMkLst>
        <pc:picChg chg="del">
          <ac:chgData name="Dawn Tarr" userId="52b97b9c-83e9-4386-8185-c6790970c971" providerId="ADAL" clId="{DFA0CB74-EC62-4980-B6AE-688386B8B082}" dt="2026-08-18T22:40:22.716" v="1032" actId="478"/>
          <ac:picMkLst>
            <pc:docMk/>
            <pc:sldMk cId="1020528289" sldId="309"/>
            <ac:picMk id="3" creationId="{A3A75E59-4266-7188-03C8-99A62DC78E00}"/>
          </ac:picMkLst>
        </pc:picChg>
        <pc:picChg chg="add mod">
          <ac:chgData name="Dawn Tarr" userId="52b97b9c-83e9-4386-8185-c6790970c971" providerId="ADAL" clId="{DFA0CB74-EC62-4980-B6AE-688386B8B082}" dt="2026-08-18T22:40:31.855" v="1034" actId="1076"/>
          <ac:picMkLst>
            <pc:docMk/>
            <pc:sldMk cId="1020528289" sldId="309"/>
            <ac:picMk id="5" creationId="{C4D93FCB-7C83-2C96-B3ED-85E1B10D4BBA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41:14.202" v="1041" actId="1076"/>
        <pc:sldMkLst>
          <pc:docMk/>
          <pc:sldMk cId="881807330" sldId="310"/>
        </pc:sldMkLst>
        <pc:picChg chg="del">
          <ac:chgData name="Dawn Tarr" userId="52b97b9c-83e9-4386-8185-c6790970c971" providerId="ADAL" clId="{DFA0CB74-EC62-4980-B6AE-688386B8B082}" dt="2026-08-18T22:41:00.578" v="1038" actId="478"/>
          <ac:picMkLst>
            <pc:docMk/>
            <pc:sldMk cId="881807330" sldId="310"/>
            <ac:picMk id="3" creationId="{C7E6A786-B27E-2D31-900B-1F0E63D7E746}"/>
          </ac:picMkLst>
        </pc:picChg>
        <pc:picChg chg="add mod">
          <ac:chgData name="Dawn Tarr" userId="52b97b9c-83e9-4386-8185-c6790970c971" providerId="ADAL" clId="{DFA0CB74-EC62-4980-B6AE-688386B8B082}" dt="2026-08-18T22:41:14.202" v="1041" actId="1076"/>
          <ac:picMkLst>
            <pc:docMk/>
            <pc:sldMk cId="881807330" sldId="310"/>
            <ac:picMk id="5" creationId="{95EA7F58-59C5-6A2F-9221-3FDA7D82C1A2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41:46.262" v="1045" actId="1076"/>
        <pc:sldMkLst>
          <pc:docMk/>
          <pc:sldMk cId="2978556683" sldId="311"/>
        </pc:sldMkLst>
        <pc:picChg chg="del">
          <ac:chgData name="Dawn Tarr" userId="52b97b9c-83e9-4386-8185-c6790970c971" providerId="ADAL" clId="{DFA0CB74-EC62-4980-B6AE-688386B8B082}" dt="2026-08-18T22:40:45.430" v="1035" actId="478"/>
          <ac:picMkLst>
            <pc:docMk/>
            <pc:sldMk cId="2978556683" sldId="311"/>
            <ac:picMk id="3" creationId="{F8A72DF2-4AAC-3B4F-BA30-A859185922B2}"/>
          </ac:picMkLst>
        </pc:picChg>
        <pc:picChg chg="add mod">
          <ac:chgData name="Dawn Tarr" userId="52b97b9c-83e9-4386-8185-c6790970c971" providerId="ADAL" clId="{DFA0CB74-EC62-4980-B6AE-688386B8B082}" dt="2026-08-18T22:41:46.262" v="1045" actId="1076"/>
          <ac:picMkLst>
            <pc:docMk/>
            <pc:sldMk cId="2978556683" sldId="311"/>
            <ac:picMk id="5" creationId="{BB979F10-DADD-F67B-699C-E3E8693E690A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39:08.020" v="1025" actId="1076"/>
        <pc:sldMkLst>
          <pc:docMk/>
          <pc:sldMk cId="329200727" sldId="316"/>
        </pc:sldMkLst>
        <pc:picChg chg="del">
          <ac:chgData name="Dawn Tarr" userId="52b97b9c-83e9-4386-8185-c6790970c971" providerId="ADAL" clId="{DFA0CB74-EC62-4980-B6AE-688386B8B082}" dt="2026-08-18T22:38:53.314" v="1023" actId="478"/>
          <ac:picMkLst>
            <pc:docMk/>
            <pc:sldMk cId="329200727" sldId="316"/>
            <ac:picMk id="3" creationId="{E704DCED-F0E7-52B4-5668-C4C1000F5F59}"/>
          </ac:picMkLst>
        </pc:picChg>
        <pc:picChg chg="add mod">
          <ac:chgData name="Dawn Tarr" userId="52b97b9c-83e9-4386-8185-c6790970c971" providerId="ADAL" clId="{DFA0CB74-EC62-4980-B6AE-688386B8B082}" dt="2026-08-18T22:38:51.156" v="1022" actId="1076"/>
          <ac:picMkLst>
            <pc:docMk/>
            <pc:sldMk cId="329200727" sldId="316"/>
            <ac:picMk id="5" creationId="{1A66A249-41B1-B7CF-3922-35FF1EF7CAEC}"/>
          </ac:picMkLst>
        </pc:picChg>
        <pc:picChg chg="del">
          <ac:chgData name="Dawn Tarr" userId="52b97b9c-83e9-4386-8185-c6790970c971" providerId="ADAL" clId="{DFA0CB74-EC62-4980-B6AE-688386B8B082}" dt="2026-08-18T22:38:37.425" v="1020" actId="478"/>
          <ac:picMkLst>
            <pc:docMk/>
            <pc:sldMk cId="329200727" sldId="316"/>
            <ac:picMk id="7" creationId="{8AFD8251-E19A-CC3F-FBD2-8FC2A4CD4811}"/>
          </ac:picMkLst>
        </pc:picChg>
        <pc:picChg chg="add mod">
          <ac:chgData name="Dawn Tarr" userId="52b97b9c-83e9-4386-8185-c6790970c971" providerId="ADAL" clId="{DFA0CB74-EC62-4980-B6AE-688386B8B082}" dt="2026-08-18T22:39:08.020" v="1025" actId="1076"/>
          <ac:picMkLst>
            <pc:docMk/>
            <pc:sldMk cId="329200727" sldId="316"/>
            <ac:picMk id="8" creationId="{C8531517-293D-A452-AF3E-7BAF5250CE98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39:49.595" v="1028" actId="1076"/>
        <pc:sldMkLst>
          <pc:docMk/>
          <pc:sldMk cId="1984553160" sldId="318"/>
        </pc:sldMkLst>
        <pc:picChg chg="del">
          <ac:chgData name="Dawn Tarr" userId="52b97b9c-83e9-4386-8185-c6790970c971" providerId="ADAL" clId="{DFA0CB74-EC62-4980-B6AE-688386B8B082}" dt="2026-08-18T22:39:39.238" v="1026" actId="478"/>
          <ac:picMkLst>
            <pc:docMk/>
            <pc:sldMk cId="1984553160" sldId="318"/>
            <ac:picMk id="3" creationId="{FA3D04A2-D1C6-B85B-4ACC-B6BB22F30317}"/>
          </ac:picMkLst>
        </pc:picChg>
        <pc:picChg chg="add mod">
          <ac:chgData name="Dawn Tarr" userId="52b97b9c-83e9-4386-8185-c6790970c971" providerId="ADAL" clId="{DFA0CB74-EC62-4980-B6AE-688386B8B082}" dt="2026-08-18T22:39:49.595" v="1028" actId="1076"/>
          <ac:picMkLst>
            <pc:docMk/>
            <pc:sldMk cId="1984553160" sldId="318"/>
            <ac:picMk id="6" creationId="{64F8385F-CF5C-026E-E8F8-D85802E24326}"/>
          </ac:picMkLst>
        </pc:picChg>
      </pc:sldChg>
      <pc:sldChg chg="addSp delSp modSp mod">
        <pc:chgData name="Dawn Tarr" userId="52b97b9c-83e9-4386-8185-c6790970c971" providerId="ADAL" clId="{DFA0CB74-EC62-4980-B6AE-688386B8B082}" dt="2026-08-18T22:41:33.472" v="1044" actId="1076"/>
        <pc:sldMkLst>
          <pc:docMk/>
          <pc:sldMk cId="1002055115" sldId="321"/>
        </pc:sldMkLst>
        <pc:graphicFrameChg chg="del">
          <ac:chgData name="Dawn Tarr" userId="52b97b9c-83e9-4386-8185-c6790970c971" providerId="ADAL" clId="{DFA0CB74-EC62-4980-B6AE-688386B8B082}" dt="2026-08-18T22:41:23.127" v="1042" actId="478"/>
          <ac:graphicFrameMkLst>
            <pc:docMk/>
            <pc:sldMk cId="1002055115" sldId="321"/>
            <ac:graphicFrameMk id="2" creationId="{9B0AA63B-D45D-E2D4-35B9-D55B67472C3A}"/>
          </ac:graphicFrameMkLst>
        </pc:graphicFrameChg>
        <pc:picChg chg="add mod">
          <ac:chgData name="Dawn Tarr" userId="52b97b9c-83e9-4386-8185-c6790970c971" providerId="ADAL" clId="{DFA0CB74-EC62-4980-B6AE-688386B8B082}" dt="2026-08-18T22:41:33.472" v="1044" actId="1076"/>
          <ac:picMkLst>
            <pc:docMk/>
            <pc:sldMk cId="1002055115" sldId="321"/>
            <ac:picMk id="5" creationId="{3F8286B5-3558-CBC5-33C0-C60613A66390}"/>
          </ac:picMkLst>
        </pc:picChg>
      </pc:sldChg>
      <pc:sldChg chg="modSp mod">
        <pc:chgData name="Dawn Tarr" userId="52b97b9c-83e9-4386-8185-c6790970c971" providerId="ADAL" clId="{DFA0CB74-EC62-4980-B6AE-688386B8B082}" dt="2026-08-06T19:22:06.096" v="1014" actId="20577"/>
        <pc:sldMkLst>
          <pc:docMk/>
          <pc:sldMk cId="919188815" sldId="322"/>
        </pc:sldMkLst>
        <pc:spChg chg="mod">
          <ac:chgData name="Dawn Tarr" userId="52b97b9c-83e9-4386-8185-c6790970c971" providerId="ADAL" clId="{DFA0CB74-EC62-4980-B6AE-688386B8B082}" dt="2026-08-06T19:22:06.096" v="1014" actId="20577"/>
          <ac:spMkLst>
            <pc:docMk/>
            <pc:sldMk cId="919188815" sldId="322"/>
            <ac:spMk id="2" creationId="{88154193-17E6-EF7D-7E8D-8F5321A3CB15}"/>
          </ac:spMkLst>
        </pc:spChg>
        <pc:spChg chg="mod">
          <ac:chgData name="Dawn Tarr" userId="52b97b9c-83e9-4386-8185-c6790970c971" providerId="ADAL" clId="{DFA0CB74-EC62-4980-B6AE-688386B8B082}" dt="2026-08-06T19:22:02.337" v="1010" actId="6549"/>
          <ac:spMkLst>
            <pc:docMk/>
            <pc:sldMk cId="919188815" sldId="322"/>
            <ac:spMk id="3" creationId="{021AC129-6011-0362-2275-544233A45810}"/>
          </ac:spMkLst>
        </pc:spChg>
      </pc:sldChg>
    </pc:docChg>
  </pc:docChgLst>
  <pc:docChgLst>
    <pc:chgData name="Carol Goering" userId="21393983-50ac-484c-945e-6cc529c2e12b" providerId="ADAL" clId="{59756B1B-5BA4-4A3B-82A0-3C60536EF7FF}"/>
    <pc:docChg chg="undo custSel modSld">
      <pc:chgData name="Carol Goering" userId="21393983-50ac-484c-945e-6cc529c2e12b" providerId="ADAL" clId="{59756B1B-5BA4-4A3B-82A0-3C60536EF7FF}" dt="2026-08-18T22:35:03.384" v="18" actId="1076"/>
      <pc:docMkLst>
        <pc:docMk/>
      </pc:docMkLst>
      <pc:sldChg chg="addSp delSp modSp mod">
        <pc:chgData name="Carol Goering" userId="21393983-50ac-484c-945e-6cc529c2e12b" providerId="ADAL" clId="{59756B1B-5BA4-4A3B-82A0-3C60536EF7FF}" dt="2026-08-18T22:35:03.384" v="18" actId="1076"/>
        <pc:sldMkLst>
          <pc:docMk/>
          <pc:sldMk cId="1984553160" sldId="318"/>
        </pc:sldMkLst>
        <pc:picChg chg="add mod">
          <ac:chgData name="Carol Goering" userId="21393983-50ac-484c-945e-6cc529c2e12b" providerId="ADAL" clId="{59756B1B-5BA4-4A3B-82A0-3C60536EF7FF}" dt="2026-08-18T22:35:03.384" v="18" actId="1076"/>
          <ac:picMkLst>
            <pc:docMk/>
            <pc:sldMk cId="1984553160" sldId="318"/>
            <ac:picMk id="5" creationId="{9BFB8F55-E4D2-71A6-40FE-7209297906B0}"/>
          </ac:picMkLst>
        </pc:picChg>
      </pc:sldChg>
      <pc:sldChg chg="addSp delSp modSp mod">
        <pc:chgData name="Carol Goering" userId="21393983-50ac-484c-945e-6cc529c2e12b" providerId="ADAL" clId="{59756B1B-5BA4-4A3B-82A0-3C60536EF7FF}" dt="2026-08-11T23:18:55.942" v="17" actId="1076"/>
        <pc:sldMkLst>
          <pc:docMk/>
          <pc:sldMk cId="1677717819" sldId="323"/>
        </pc:sldMkLst>
        <pc:picChg chg="add mod">
          <ac:chgData name="Carol Goering" userId="21393983-50ac-484c-945e-6cc529c2e12b" providerId="ADAL" clId="{59756B1B-5BA4-4A3B-82A0-3C60536EF7FF}" dt="2026-08-11T23:18:55.942" v="17" actId="1076"/>
          <ac:picMkLst>
            <pc:docMk/>
            <pc:sldMk cId="1677717819" sldId="323"/>
            <ac:picMk id="5" creationId="{13049FEC-93F9-B538-1150-62E725B185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4BBFE64B-3180-4514-8697-A6B6CA8323E4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6012671B-9292-40EC-8DB7-F32CE36719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052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AF132C-9250-4DD1-AE96-0FD655559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361" y="276432"/>
            <a:ext cx="5607679" cy="366071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dirty="0"/>
              <a:t>Licenses, Permits, Fees &amp; Fines</a:t>
            </a:r>
          </a:p>
          <a:p>
            <a:pPr lvl="1"/>
            <a:r>
              <a:rPr lang="en-US" dirty="0"/>
              <a:t>RLC</a:t>
            </a:r>
          </a:p>
          <a:p>
            <a:pPr lvl="1"/>
            <a:r>
              <a:rPr lang="en-US" dirty="0"/>
              <a:t>	$2M	$1.3M	64%CY	(12%)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Court	</a:t>
            </a:r>
          </a:p>
          <a:p>
            <a:pPr lvl="1"/>
            <a:r>
              <a:rPr lang="en-US" dirty="0"/>
              <a:t>	$600K	$190K	32%CY	(38%)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EMS</a:t>
            </a:r>
          </a:p>
          <a:p>
            <a:pPr lvl="1"/>
            <a:r>
              <a:rPr lang="en-US" dirty="0"/>
              <a:t>	$330K	$134K	41%CY	(28%)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Impound</a:t>
            </a:r>
          </a:p>
          <a:p>
            <a:pPr lvl="1"/>
            <a:r>
              <a:rPr lang="en-US" dirty="0"/>
              <a:t>	$297K	$48K	16%CY	(63%)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Building Department</a:t>
            </a:r>
          </a:p>
          <a:p>
            <a:pPr lvl="1"/>
            <a:r>
              <a:rPr lang="en-US" dirty="0"/>
              <a:t>	$200K	$145K	73%CY	22%py</a:t>
            </a:r>
          </a:p>
          <a:p>
            <a:pPr lvl="1"/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7975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lIns="93171" tIns="46586" rIns="93171" bIns="46586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99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5AC42-5237-C9E3-D7D4-F5FAC6479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1CEC3C69-3664-959B-2B48-C0F670CBD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399813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47B20-5681-1FB1-7104-8A81EC6F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B2D83C2F-53BF-ABE7-FB17-1DF7C22A2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1620725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17F9-532E-43F7-FD9E-59807509C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2A047-F309-C808-1D6C-4854D8765C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1D6A5-F605-01C7-94B2-5118A451E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lIns="93171" tIns="46586" rIns="93171" bIns="46586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72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FAE27B-B592-4054-8B4B-439EC2839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4687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CCD99-89AA-6BC3-5145-69DA7D082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F6276B-2C69-C939-F08F-9D6CECDB8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3906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3D9C-433C-FD08-AC49-A25AE0B7A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CC939A0C-5DF4-F511-2858-59BDD94DB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</a:t>
            </a:r>
          </a:p>
          <a:p>
            <a:r>
              <a:rPr lang="en-IN" dirty="0"/>
              <a:t>FY20 Miscellaneous Revenue - $313K Seneca West from EDCD</a:t>
            </a:r>
          </a:p>
          <a:p>
            <a:r>
              <a:rPr lang="en-IN" dirty="0"/>
              <a:t>FY20 Storm Water – Forest Meadow &amp; Seneca</a:t>
            </a:r>
          </a:p>
          <a:p>
            <a:r>
              <a:rPr lang="en-IN" dirty="0"/>
              <a:t>What are customer fees</a:t>
            </a:r>
          </a:p>
          <a:p>
            <a:pPr lvl="1"/>
            <a:r>
              <a:rPr lang="en-IN" dirty="0"/>
              <a:t>Customer penalties</a:t>
            </a:r>
          </a:p>
          <a:p>
            <a:pPr lvl="1"/>
            <a:r>
              <a:rPr lang="en-IN" dirty="0"/>
              <a:t>SW penalties</a:t>
            </a:r>
          </a:p>
          <a:p>
            <a:pPr lvl="1"/>
            <a:r>
              <a:rPr lang="en-IN" dirty="0"/>
              <a:t>Disconnection fees</a:t>
            </a:r>
          </a:p>
          <a:p>
            <a:pPr lvl="1"/>
            <a:r>
              <a:rPr lang="en-IN" dirty="0"/>
              <a:t>TECQ Public Health fees</a:t>
            </a:r>
          </a:p>
          <a:p>
            <a:r>
              <a:rPr lang="en-IN" dirty="0"/>
              <a:t>What are other sources/uses – transfer out to debt service for bond payment</a:t>
            </a:r>
          </a:p>
          <a:p>
            <a:r>
              <a:rPr lang="en-IN" dirty="0"/>
              <a:t>Debt payments; Feb &amp; Aug; initially from debt service fund</a:t>
            </a:r>
          </a:p>
        </p:txBody>
      </p:sp>
    </p:spTree>
    <p:extLst>
      <p:ext uri="{BB962C8B-B14F-4D97-AF65-F5344CB8AC3E}">
        <p14:creationId xmlns:p14="http://schemas.microsoft.com/office/powerpoint/2010/main" val="3977295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A4A0-F6A3-AC85-DE91-D7CEA059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E80678-7AEE-C598-3D6D-14779DB27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57120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$189,521</a:t>
            </a:r>
          </a:p>
          <a:p>
            <a:r>
              <a:rPr lang="en-IN" dirty="0"/>
              <a:t>Everything down due to Covid &amp; Renovations</a:t>
            </a:r>
          </a:p>
          <a:p>
            <a:r>
              <a:rPr lang="en-IN" dirty="0" err="1"/>
              <a:t>Misc</a:t>
            </a:r>
            <a:r>
              <a:rPr lang="en-IN" dirty="0"/>
              <a:t> revenue last year was from EDCD for renovations</a:t>
            </a:r>
          </a:p>
          <a:p>
            <a:r>
              <a:rPr lang="en-IN" dirty="0"/>
              <a:t>Contractual higher last year $10K for Active Net</a:t>
            </a:r>
          </a:p>
        </p:txBody>
      </p:sp>
    </p:spTree>
    <p:extLst>
      <p:ext uri="{BB962C8B-B14F-4D97-AF65-F5344CB8AC3E}">
        <p14:creationId xmlns:p14="http://schemas.microsoft.com/office/powerpoint/2010/main" val="3077426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u="sng" dirty="0"/>
              <a:t>FY2020</a:t>
            </a:r>
          </a:p>
          <a:p>
            <a:r>
              <a:rPr lang="en-IN" dirty="0"/>
              <a:t>Miscellaneous - Larry Little Bond - $79K</a:t>
            </a:r>
          </a:p>
          <a:p>
            <a:r>
              <a:rPr lang="en-IN" dirty="0"/>
              <a:t>Contractual</a:t>
            </a:r>
          </a:p>
          <a:p>
            <a:pPr lvl="1"/>
            <a:r>
              <a:rPr lang="en-IN" dirty="0"/>
              <a:t>$313K transfer to Water for Seneca West</a:t>
            </a:r>
          </a:p>
          <a:p>
            <a:pPr lvl="1"/>
            <a:r>
              <a:rPr lang="en-IN" dirty="0"/>
              <a:t>$179K to Community </a:t>
            </a:r>
            <a:r>
              <a:rPr lang="en-IN" dirty="0" err="1"/>
              <a:t>Center</a:t>
            </a:r>
            <a:r>
              <a:rPr lang="en-IN" dirty="0"/>
              <a:t> for Renovations</a:t>
            </a:r>
          </a:p>
          <a:p>
            <a:endParaRPr lang="en-IN" dirty="0"/>
          </a:p>
          <a:p>
            <a:r>
              <a:rPr lang="en-IN" u="sng" dirty="0"/>
              <a:t>FY21</a:t>
            </a:r>
          </a:p>
          <a:p>
            <a:r>
              <a:rPr lang="en-IN" dirty="0"/>
              <a:t>Fund Balance = $288,864</a:t>
            </a:r>
          </a:p>
          <a:p>
            <a:r>
              <a:rPr lang="en-IN" dirty="0"/>
              <a:t>$137K budget on the Project Funding Line</a:t>
            </a:r>
          </a:p>
          <a:p>
            <a:r>
              <a:rPr lang="en-IN" dirty="0"/>
              <a:t>$1,691 spent – Smash Dance – wall sign; partial fund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0253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YTD revenues down 59%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/>
              <a:t>April Vs April collections up 45%</a:t>
            </a:r>
          </a:p>
          <a:p>
            <a:r>
              <a:rPr lang="en-IN" dirty="0"/>
              <a:t>Just starting COVID Lock Down at that time last year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6995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341878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0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98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2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6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79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38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2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58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DD0B-05B0-42E9-B30E-C2C6A9122161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7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City of Leon Valley</a:t>
            </a:r>
            <a:br>
              <a:rPr lang="en-US" dirty="0"/>
            </a:br>
            <a:r>
              <a:rPr lang="en-US" dirty="0"/>
              <a:t>July 2026 Financial Report</a:t>
            </a:r>
            <a:br>
              <a:rPr lang="en-US" dirty="0"/>
            </a:br>
            <a:br>
              <a:rPr lang="en-US" sz="4000" dirty="0"/>
            </a:br>
            <a:br>
              <a:rPr lang="en-US" sz="4000" dirty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City Council Meeting</a:t>
            </a:r>
          </a:p>
          <a:p>
            <a:r>
              <a:rPr lang="en-US" dirty="0">
                <a:solidFill>
                  <a:schemeClr val="tx1"/>
                </a:solidFill>
              </a:rPr>
              <a:t>August 18, 2026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3EE75DA-5248-4ADE-8907-4C565ADD75FB}"/>
              </a:ext>
            </a:extLst>
          </p:cNvPr>
          <p:cNvSpPr txBox="1">
            <a:spLocks/>
          </p:cNvSpPr>
          <p:nvPr/>
        </p:nvSpPr>
        <p:spPr>
          <a:xfrm>
            <a:off x="1295400" y="4249357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Carol Goering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Finance Director</a:t>
            </a:r>
          </a:p>
        </p:txBody>
      </p:sp>
    </p:spTree>
    <p:extLst>
      <p:ext uri="{BB962C8B-B14F-4D97-AF65-F5344CB8AC3E}">
        <p14:creationId xmlns:p14="http://schemas.microsoft.com/office/powerpoint/2010/main" val="40160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259F-93CD-706F-E0D0-C0E4830CF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819167-A923-59B3-86D0-9B3410945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8286B5-3558-CBC5-33C0-C60613A66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0" y="304800"/>
            <a:ext cx="3162300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55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A24F2-DF2B-76E8-6E58-7C712E44A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F63D97-7A2E-4F67-9D74-5A8C406E7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27384B-A9E4-4377-1187-57360684E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" y="457200"/>
            <a:ext cx="825817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81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Arial" panose="020B0604020202020204" pitchFamily="34" charset="0"/>
              </a:rPr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Transparency:</a:t>
            </a:r>
          </a:p>
          <a:p>
            <a:pPr marL="457200" lvl="1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foster a government that is open, transparent, and accountable by ensuring clear communication, ethical decision-making, and active public engagement.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Fiscal Responsibility:</a:t>
            </a:r>
          </a:p>
          <a:p>
            <a:pPr marL="457200" lvl="1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ensure responsible stewardship of public funds by maintaining a balanced budget, optimizing resources, and making strategic financial decisions that promote long-term sustainability.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7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94FD8-9E24-B75E-0E61-4157AE99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4193-17E6-EF7D-7E8D-8F5321A3C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City of Leon Valley</a:t>
            </a:r>
            <a:br>
              <a:rPr lang="en-US" dirty="0"/>
            </a:br>
            <a:r>
              <a:rPr lang="en-US" dirty="0"/>
              <a:t>July 2026 Financial Report</a:t>
            </a:r>
            <a:br>
              <a:rPr lang="en-US" dirty="0"/>
            </a:br>
            <a:br>
              <a:rPr lang="en-US" sz="4000" dirty="0"/>
            </a:br>
            <a:br>
              <a:rPr lang="en-US" sz="4000" dirty="0"/>
            </a:br>
            <a:endParaRPr lang="en-US" sz="2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1AC129-6011-0362-2275-544233A45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City Council Meeting</a:t>
            </a:r>
          </a:p>
          <a:p>
            <a:r>
              <a:rPr lang="en-US" dirty="0">
                <a:solidFill>
                  <a:schemeClr val="tx1"/>
                </a:solidFill>
              </a:rPr>
              <a:t>August 18,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276E87-F0F0-9415-0E06-D41FDCF7B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FBB1177C-0862-D577-4636-524AA2DE53A4}"/>
              </a:ext>
            </a:extLst>
          </p:cNvPr>
          <p:cNvSpPr txBox="1">
            <a:spLocks/>
          </p:cNvSpPr>
          <p:nvPr/>
        </p:nvSpPr>
        <p:spPr>
          <a:xfrm>
            <a:off x="1295400" y="4249357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Carol Goering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Finance Director</a:t>
            </a:r>
          </a:p>
        </p:txBody>
      </p:sp>
    </p:spTree>
    <p:extLst>
      <p:ext uri="{BB962C8B-B14F-4D97-AF65-F5344CB8AC3E}">
        <p14:creationId xmlns:p14="http://schemas.microsoft.com/office/powerpoint/2010/main" val="91918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6EE9C2-8A82-C195-944C-85A91954F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6616" y="268550"/>
            <a:ext cx="6119584" cy="603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4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431E-2AF9-6323-2635-90523366D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DB25E7-0ECB-45A1-8CEE-7D6F909178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66A249-41B1-B7CF-3922-35FF1EF7C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32" y="685800"/>
            <a:ext cx="7019925" cy="1019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31517-293D-A452-AF3E-7BAF5250C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32" y="1828609"/>
            <a:ext cx="70199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1229-8A34-7283-7BA7-18CC486DE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E11F15-3D8B-1389-93CB-D3DC94B1E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049FEC-93F9-B538-1150-62E725B18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420" y="381000"/>
            <a:ext cx="6995160" cy="52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1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3810E-CEB0-1DA3-D9B6-7F3AF090D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2CDC9B-E395-ECDF-7E41-6181ABB9D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FB8F55-E4D2-71A6-40FE-720929790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1828800"/>
            <a:ext cx="5605457" cy="1019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F8385F-CF5C-026E-E8F8-D85802E24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050" y="609600"/>
            <a:ext cx="68199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53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19F29-8D21-C4B0-04BA-F4BC0025B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685800"/>
            <a:ext cx="67627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6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D93FCB-7C83-2C96-B3ED-85E1B10D4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85800"/>
            <a:ext cx="6705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2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979F10-DADD-F67B-699C-E3E8693E6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85800"/>
            <a:ext cx="6705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5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EA7F58-59C5-6A2F-9221-3FDA7D82C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286" y="228600"/>
            <a:ext cx="5889427" cy="618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07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7B87230ABC34EAFBA1E70E59E1873" ma:contentTypeVersion="13" ma:contentTypeDescription="Create a new document." ma:contentTypeScope="" ma:versionID="d816e0e2f615c9fa7699c386f2ca4b28">
  <xsd:schema xmlns:xsd="http://www.w3.org/2001/XMLSchema" xmlns:xs="http://www.w3.org/2001/XMLSchema" xmlns:p="http://schemas.microsoft.com/office/2006/metadata/properties" xmlns:ns2="dc11efca-a461-46c6-a604-6d6e23decda4" xmlns:ns3="425ef148-5ac2-4b6c-8a5a-9677039d05db" targetNamespace="http://schemas.microsoft.com/office/2006/metadata/properties" ma:root="true" ma:fieldsID="7cb7da436e5e16bfe03b009bfe397560" ns2:_="" ns3:_="">
    <xsd:import namespace="dc11efca-a461-46c6-a604-6d6e23decda4"/>
    <xsd:import namespace="425ef148-5ac2-4b6c-8a5a-9677039d05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1efca-a461-46c6-a604-6d6e23decd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1ef714d-be02-45bf-9738-cd1d2a15e7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ef148-5ac2-4b6c-8a5a-9677039d05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8cea4d2-765a-4561-a508-022b343c0677}" ma:internalName="TaxCatchAll" ma:showField="CatchAllData" ma:web="425ef148-5ac2-4b6c-8a5a-9677039d05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11efca-a461-46c6-a604-6d6e23decda4">
      <Terms xmlns="http://schemas.microsoft.com/office/infopath/2007/PartnerControls"/>
    </lcf76f155ced4ddcb4097134ff3c332f>
    <TaxCatchAll xmlns="425ef148-5ac2-4b6c-8a5a-9677039d05db" xsi:nil="true"/>
  </documentManagement>
</p:properties>
</file>

<file path=customXml/itemProps1.xml><?xml version="1.0" encoding="utf-8"?>
<ds:datastoreItem xmlns:ds="http://schemas.openxmlformats.org/officeDocument/2006/customXml" ds:itemID="{D1960AA3-1AE8-431B-8756-DF8E0E49D5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11efca-a461-46c6-a604-6d6e23decda4"/>
    <ds:schemaRef ds:uri="425ef148-5ac2-4b6c-8a5a-9677039d05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09F6A1-4831-4FCA-B76B-44DAA1076F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FE7C89-5D46-4FE1-B220-44A59D72B4FA}">
  <ds:schemaRefs>
    <ds:schemaRef ds:uri="http://schemas.microsoft.com/office/2006/metadata/properties"/>
    <ds:schemaRef ds:uri="http://schemas.microsoft.com/office/infopath/2007/PartnerControls"/>
    <ds:schemaRef ds:uri="dc11efca-a461-46c6-a604-6d6e23decda4"/>
    <ds:schemaRef ds:uri="425ef148-5ac2-4b6c-8a5a-9677039d05d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12985</TotalTime>
  <Words>1349</Words>
  <Application>Microsoft Office PowerPoint</Application>
  <PresentationFormat>On-screen Show (4:3)</PresentationFormat>
  <Paragraphs>147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   City of Leon Valley July 2026 Financial Report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GOALS</vt:lpstr>
      <vt:lpstr>   City of Leon Valley July 2026 Financial Report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 for Purchase of Property at 6878 Poss Rd</dc:title>
  <dc:creator>Melinda Smith</dc:creator>
  <cp:lastModifiedBy>Dawn Tarr</cp:lastModifiedBy>
  <cp:revision>616</cp:revision>
  <cp:lastPrinted>2021-04-12T17:24:15Z</cp:lastPrinted>
  <dcterms:created xsi:type="dcterms:W3CDTF">2013-08-20T13:59:31Z</dcterms:created>
  <dcterms:modified xsi:type="dcterms:W3CDTF">2026-08-18T22:41:55Z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2025-03-06T20:20:04Z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ab556818-5c78-4850-8e64-3a91b3ac51c7</vt:lpwstr>
  </property>
  <property fmtid="{D5CDD505-2E9C-101B-9397-08002B2CF9AE}" pid="7" name="MSIP_Label_defa4170-0d19-0005-0004-bc88714345d2_ActionId">
    <vt:lpwstr>2b9d8eb2-b2dd-444c-b737-d9ddb8b8ffd0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0x0101004AE7B87230ABC34EAFBA1E70E59E1873</vt:lpwstr>
  </property>
  <property fmtid="{D5CDD505-2E9C-101B-9397-08002B2CF9AE}" pid="11" name="MediaServiceImageTags">
    <vt:lpwstr/>
  </property>
</Properties>
</file>