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handoutMasterIdLst>
    <p:handoutMasterId r:id="rId19"/>
  </p:handoutMasterIdLst>
  <p:sldIdLst>
    <p:sldId id="304" r:id="rId5"/>
    <p:sldId id="306" r:id="rId6"/>
    <p:sldId id="316" r:id="rId7"/>
    <p:sldId id="323" r:id="rId8"/>
    <p:sldId id="318" r:id="rId9"/>
    <p:sldId id="308" r:id="rId10"/>
    <p:sldId id="309" r:id="rId11"/>
    <p:sldId id="311" r:id="rId12"/>
    <p:sldId id="310" r:id="rId13"/>
    <p:sldId id="321" r:id="rId14"/>
    <p:sldId id="320" r:id="rId15"/>
    <p:sldId id="293" r:id="rId16"/>
    <p:sldId id="322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5DCEF6-A1ED-4A01-A500-349AEF836B54}" v="12" dt="2026-03-05T17:29:13.4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79" autoAdjust="0"/>
    <p:restoredTop sz="95256" autoAdjust="0"/>
  </p:normalViewPr>
  <p:slideViewPr>
    <p:cSldViewPr>
      <p:cViewPr varScale="1">
        <p:scale>
          <a:sx n="159" d="100"/>
          <a:sy n="159" d="100"/>
        </p:scale>
        <p:origin x="4392" y="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382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wn Tarr" userId="52b97b9c-83e9-4386-8185-c6790970c971" providerId="ADAL" clId="{DFA0CB74-EC62-4980-B6AE-688386B8B082}"/>
    <pc:docChg chg="undo custSel addSld delSld modSld">
      <pc:chgData name="Dawn Tarr" userId="52b97b9c-83e9-4386-8185-c6790970c971" providerId="ADAL" clId="{DFA0CB74-EC62-4980-B6AE-688386B8B082}" dt="2026-03-05T17:29:15.730" v="629" actId="1076"/>
      <pc:docMkLst>
        <pc:docMk/>
      </pc:docMkLst>
      <pc:sldChg chg="modSp mod">
        <pc:chgData name="Dawn Tarr" userId="52b97b9c-83e9-4386-8185-c6790970c971" providerId="ADAL" clId="{DFA0CB74-EC62-4980-B6AE-688386B8B082}" dt="2026-03-05T15:44:46.642" v="563" actId="20577"/>
        <pc:sldMkLst>
          <pc:docMk/>
          <pc:sldMk cId="401602776" sldId="304"/>
        </pc:sldMkLst>
        <pc:spChg chg="mod">
          <ac:chgData name="Dawn Tarr" userId="52b97b9c-83e9-4386-8185-c6790970c971" providerId="ADAL" clId="{DFA0CB74-EC62-4980-B6AE-688386B8B082}" dt="2026-03-05T15:44:21.152" v="550" actId="20577"/>
          <ac:spMkLst>
            <pc:docMk/>
            <pc:sldMk cId="401602776" sldId="304"/>
            <ac:spMk id="2" creationId="{00000000-0000-0000-0000-000000000000}"/>
          </ac:spMkLst>
        </pc:spChg>
        <pc:spChg chg="mod">
          <ac:chgData name="Dawn Tarr" userId="52b97b9c-83e9-4386-8185-c6790970c971" providerId="ADAL" clId="{DFA0CB74-EC62-4980-B6AE-688386B8B082}" dt="2026-03-05T15:44:46.642" v="563" actId="20577"/>
          <ac:spMkLst>
            <pc:docMk/>
            <pc:sldMk cId="401602776" sldId="304"/>
            <ac:spMk id="3" creationId="{00000000-0000-0000-0000-000000000000}"/>
          </ac:spMkLst>
        </pc:spChg>
      </pc:sldChg>
      <pc:sldChg chg="addSp delSp modSp mod">
        <pc:chgData name="Dawn Tarr" userId="52b97b9c-83e9-4386-8185-c6790970c971" providerId="ADAL" clId="{DFA0CB74-EC62-4980-B6AE-688386B8B082}" dt="2026-03-05T15:45:41.880" v="591" actId="1076"/>
        <pc:sldMkLst>
          <pc:docMk/>
          <pc:sldMk cId="1536141203" sldId="306"/>
        </pc:sldMkLst>
        <pc:graphicFrameChg chg="del">
          <ac:chgData name="Dawn Tarr" userId="52b97b9c-83e9-4386-8185-c6790970c971" providerId="ADAL" clId="{DFA0CB74-EC62-4980-B6AE-688386B8B082}" dt="2026-03-05T15:45:10.696" v="586" actId="478"/>
          <ac:graphicFrameMkLst>
            <pc:docMk/>
            <pc:sldMk cId="1536141203" sldId="306"/>
            <ac:graphicFrameMk id="3" creationId="{F2CEE3C1-F7BE-F024-6568-DE62DDDAE973}"/>
          </ac:graphicFrameMkLst>
        </pc:graphicFrameChg>
        <pc:picChg chg="add mod">
          <ac:chgData name="Dawn Tarr" userId="52b97b9c-83e9-4386-8185-c6790970c971" providerId="ADAL" clId="{DFA0CB74-EC62-4980-B6AE-688386B8B082}" dt="2026-03-05T15:45:41.880" v="591" actId="1076"/>
          <ac:picMkLst>
            <pc:docMk/>
            <pc:sldMk cId="1536141203" sldId="306"/>
            <ac:picMk id="2" creationId="{1C7255D9-4044-582E-004E-36C4201FE45F}"/>
          </ac:picMkLst>
        </pc:picChg>
      </pc:sldChg>
      <pc:sldChg chg="addSp delSp modSp mod">
        <pc:chgData name="Dawn Tarr" userId="52b97b9c-83e9-4386-8185-c6790970c971" providerId="ADAL" clId="{DFA0CB74-EC62-4980-B6AE-688386B8B082}" dt="2026-03-05T15:50:37.708" v="626" actId="1076"/>
        <pc:sldMkLst>
          <pc:docMk/>
          <pc:sldMk cId="1672468569" sldId="308"/>
        </pc:sldMkLst>
        <pc:graphicFrameChg chg="del">
          <ac:chgData name="Dawn Tarr" userId="52b97b9c-83e9-4386-8185-c6790970c971" providerId="ADAL" clId="{DFA0CB74-EC62-4980-B6AE-688386B8B082}" dt="2026-03-05T15:47:57.814" v="607" actId="478"/>
          <ac:graphicFrameMkLst>
            <pc:docMk/>
            <pc:sldMk cId="1672468569" sldId="308"/>
            <ac:graphicFrameMk id="3" creationId="{1B766E6F-523A-D56A-8932-6078D5DBB730}"/>
          </ac:graphicFrameMkLst>
        </pc:graphicFrameChg>
        <pc:picChg chg="add mod">
          <ac:chgData name="Dawn Tarr" userId="52b97b9c-83e9-4386-8185-c6790970c971" providerId="ADAL" clId="{DFA0CB74-EC62-4980-B6AE-688386B8B082}" dt="2026-03-05T15:50:37.708" v="626" actId="1076"/>
          <ac:picMkLst>
            <pc:docMk/>
            <pc:sldMk cId="1672468569" sldId="308"/>
            <ac:picMk id="2" creationId="{FD153CC7-9C53-AE01-F4FD-68948138BDB2}"/>
          </ac:picMkLst>
        </pc:picChg>
      </pc:sldChg>
      <pc:sldChg chg="addSp delSp modSp mod">
        <pc:chgData name="Dawn Tarr" userId="52b97b9c-83e9-4386-8185-c6790970c971" providerId="ADAL" clId="{DFA0CB74-EC62-4980-B6AE-688386B8B082}" dt="2026-03-05T15:48:39.012" v="612" actId="1076"/>
        <pc:sldMkLst>
          <pc:docMk/>
          <pc:sldMk cId="1020528289" sldId="309"/>
        </pc:sldMkLst>
        <pc:picChg chg="add del mod">
          <ac:chgData name="Dawn Tarr" userId="52b97b9c-83e9-4386-8185-c6790970c971" providerId="ADAL" clId="{DFA0CB74-EC62-4980-B6AE-688386B8B082}" dt="2026-03-05T15:48:21.973" v="610" actId="478"/>
          <ac:picMkLst>
            <pc:docMk/>
            <pc:sldMk cId="1020528289" sldId="309"/>
            <ac:picMk id="2" creationId="{587D73C1-1C15-6F05-1B1C-A9828FC74E89}"/>
          </ac:picMkLst>
        </pc:picChg>
        <pc:picChg chg="add mod">
          <ac:chgData name="Dawn Tarr" userId="52b97b9c-83e9-4386-8185-c6790970c971" providerId="ADAL" clId="{DFA0CB74-EC62-4980-B6AE-688386B8B082}" dt="2026-03-05T15:48:39.012" v="612" actId="1076"/>
          <ac:picMkLst>
            <pc:docMk/>
            <pc:sldMk cId="1020528289" sldId="309"/>
            <ac:picMk id="3" creationId="{356CFC06-1DAE-6279-DDAE-6E2FFD434481}"/>
          </ac:picMkLst>
        </pc:picChg>
      </pc:sldChg>
      <pc:sldChg chg="addSp delSp modSp mod">
        <pc:chgData name="Dawn Tarr" userId="52b97b9c-83e9-4386-8185-c6790970c971" providerId="ADAL" clId="{DFA0CB74-EC62-4980-B6AE-688386B8B082}" dt="2026-03-05T15:49:41.466" v="621" actId="1076"/>
        <pc:sldMkLst>
          <pc:docMk/>
          <pc:sldMk cId="881807330" sldId="310"/>
        </pc:sldMkLst>
        <pc:graphicFrameChg chg="del">
          <ac:chgData name="Dawn Tarr" userId="52b97b9c-83e9-4386-8185-c6790970c971" providerId="ADAL" clId="{DFA0CB74-EC62-4980-B6AE-688386B8B082}" dt="2026-03-05T15:49:00.380" v="616" actId="478"/>
          <ac:graphicFrameMkLst>
            <pc:docMk/>
            <pc:sldMk cId="881807330" sldId="310"/>
            <ac:graphicFrameMk id="2" creationId="{F375B862-EAC2-90B1-15EC-79DE43A0DF58}"/>
          </ac:graphicFrameMkLst>
        </pc:graphicFrameChg>
        <pc:picChg chg="add del">
          <ac:chgData name="Dawn Tarr" userId="52b97b9c-83e9-4386-8185-c6790970c971" providerId="ADAL" clId="{DFA0CB74-EC62-4980-B6AE-688386B8B082}" dt="2026-03-05T15:49:19.365" v="618" actId="478"/>
          <ac:picMkLst>
            <pc:docMk/>
            <pc:sldMk cId="881807330" sldId="310"/>
            <ac:picMk id="3" creationId="{2A468213-3CF7-EFFF-B881-BFA95E034998}"/>
          </ac:picMkLst>
        </pc:picChg>
        <pc:picChg chg="add mod">
          <ac:chgData name="Dawn Tarr" userId="52b97b9c-83e9-4386-8185-c6790970c971" providerId="ADAL" clId="{DFA0CB74-EC62-4980-B6AE-688386B8B082}" dt="2026-03-05T15:49:41.466" v="621" actId="1076"/>
          <ac:picMkLst>
            <pc:docMk/>
            <pc:sldMk cId="881807330" sldId="310"/>
            <ac:picMk id="5" creationId="{F5C6BA0F-D896-B2A0-1224-B767795F6741}"/>
          </ac:picMkLst>
        </pc:picChg>
      </pc:sldChg>
      <pc:sldChg chg="addSp delSp modSp mod">
        <pc:chgData name="Dawn Tarr" userId="52b97b9c-83e9-4386-8185-c6790970c971" providerId="ADAL" clId="{DFA0CB74-EC62-4980-B6AE-688386B8B082}" dt="2026-03-05T15:48:56.930" v="615" actId="1076"/>
        <pc:sldMkLst>
          <pc:docMk/>
          <pc:sldMk cId="2978556683" sldId="311"/>
        </pc:sldMkLst>
        <pc:picChg chg="add mod">
          <ac:chgData name="Dawn Tarr" userId="52b97b9c-83e9-4386-8185-c6790970c971" providerId="ADAL" clId="{DFA0CB74-EC62-4980-B6AE-688386B8B082}" dt="2026-03-05T15:48:56.930" v="615" actId="1076"/>
          <ac:picMkLst>
            <pc:docMk/>
            <pc:sldMk cId="2978556683" sldId="311"/>
            <ac:picMk id="2" creationId="{45E9FF55-E59E-1396-3E34-3C6155E65CE6}"/>
          </ac:picMkLst>
        </pc:picChg>
        <pc:picChg chg="add del mod">
          <ac:chgData name="Dawn Tarr" userId="52b97b9c-83e9-4386-8185-c6790970c971" providerId="ADAL" clId="{DFA0CB74-EC62-4980-B6AE-688386B8B082}" dt="2026-03-05T15:48:43.203" v="613" actId="478"/>
          <ac:picMkLst>
            <pc:docMk/>
            <pc:sldMk cId="2978556683" sldId="311"/>
            <ac:picMk id="3" creationId="{BA6CF7DD-4C2D-1220-D1CC-850D64395014}"/>
          </ac:picMkLst>
        </pc:picChg>
      </pc:sldChg>
      <pc:sldChg chg="addSp delSp modSp mod">
        <pc:chgData name="Dawn Tarr" userId="52b97b9c-83e9-4386-8185-c6790970c971" providerId="ADAL" clId="{DFA0CB74-EC62-4980-B6AE-688386B8B082}" dt="2026-03-05T15:50:07.935" v="622" actId="1076"/>
        <pc:sldMkLst>
          <pc:docMk/>
          <pc:sldMk cId="329200727" sldId="316"/>
        </pc:sldMkLst>
        <pc:picChg chg="add mod">
          <ac:chgData name="Dawn Tarr" userId="52b97b9c-83e9-4386-8185-c6790970c971" providerId="ADAL" clId="{DFA0CB74-EC62-4980-B6AE-688386B8B082}" dt="2026-03-05T15:50:07.935" v="622" actId="1076"/>
          <ac:picMkLst>
            <pc:docMk/>
            <pc:sldMk cId="329200727" sldId="316"/>
            <ac:picMk id="2" creationId="{71A1A1C4-0E80-E477-2A69-9D7BA9FB0B57}"/>
          </ac:picMkLst>
        </pc:picChg>
        <pc:picChg chg="add mod">
          <ac:chgData name="Dawn Tarr" userId="52b97b9c-83e9-4386-8185-c6790970c971" providerId="ADAL" clId="{DFA0CB74-EC62-4980-B6AE-688386B8B082}" dt="2026-03-05T15:46:18.193" v="597" actId="1076"/>
          <ac:picMkLst>
            <pc:docMk/>
            <pc:sldMk cId="329200727" sldId="316"/>
            <ac:picMk id="3" creationId="{0217E7FB-2E19-1360-F35D-9B8322B5D8DE}"/>
          </ac:picMkLst>
        </pc:picChg>
        <pc:picChg chg="add del mod">
          <ac:chgData name="Dawn Tarr" userId="52b97b9c-83e9-4386-8185-c6790970c971" providerId="ADAL" clId="{DFA0CB74-EC62-4980-B6AE-688386B8B082}" dt="2026-03-05T15:45:47.578" v="592" actId="478"/>
          <ac:picMkLst>
            <pc:docMk/>
            <pc:sldMk cId="329200727" sldId="316"/>
            <ac:picMk id="5" creationId="{B29BAE31-89CC-B54F-3500-6CF556E73F41}"/>
          </ac:picMkLst>
        </pc:picChg>
        <pc:picChg chg="add del mod">
          <ac:chgData name="Dawn Tarr" userId="52b97b9c-83e9-4386-8185-c6790970c971" providerId="ADAL" clId="{DFA0CB74-EC62-4980-B6AE-688386B8B082}" dt="2026-03-05T15:46:04.065" v="595" actId="478"/>
          <ac:picMkLst>
            <pc:docMk/>
            <pc:sldMk cId="329200727" sldId="316"/>
            <ac:picMk id="6" creationId="{5B17C85F-2998-F9B2-4157-E64888BA01D4}"/>
          </ac:picMkLst>
        </pc:picChg>
      </pc:sldChg>
      <pc:sldChg chg="addSp delSp modSp mod">
        <pc:chgData name="Dawn Tarr" userId="52b97b9c-83e9-4386-8185-c6790970c971" providerId="ADAL" clId="{DFA0CB74-EC62-4980-B6AE-688386B8B082}" dt="2026-03-05T15:50:24.698" v="624" actId="1076"/>
        <pc:sldMkLst>
          <pc:docMk/>
          <pc:sldMk cId="1984553160" sldId="318"/>
        </pc:sldMkLst>
        <pc:picChg chg="add del mod">
          <ac:chgData name="Dawn Tarr" userId="52b97b9c-83e9-4386-8185-c6790970c971" providerId="ADAL" clId="{DFA0CB74-EC62-4980-B6AE-688386B8B082}" dt="2026-03-05T15:46:46.022" v="601" actId="478"/>
          <ac:picMkLst>
            <pc:docMk/>
            <pc:sldMk cId="1984553160" sldId="318"/>
            <ac:picMk id="2" creationId="{3817DE4B-492C-321F-F5AB-13F180AC1F41}"/>
          </ac:picMkLst>
        </pc:picChg>
        <pc:picChg chg="add mod">
          <ac:chgData name="Dawn Tarr" userId="52b97b9c-83e9-4386-8185-c6790970c971" providerId="ADAL" clId="{DFA0CB74-EC62-4980-B6AE-688386B8B082}" dt="2026-03-05T15:50:24.698" v="624" actId="1076"/>
          <ac:picMkLst>
            <pc:docMk/>
            <pc:sldMk cId="1984553160" sldId="318"/>
            <ac:picMk id="3" creationId="{D68D7EC3-1C89-1A3D-72E2-0B3E3DA83A5A}"/>
          </ac:picMkLst>
        </pc:picChg>
        <pc:picChg chg="add del mod">
          <ac:chgData name="Dawn Tarr" userId="52b97b9c-83e9-4386-8185-c6790970c971" providerId="ADAL" clId="{DFA0CB74-EC62-4980-B6AE-688386B8B082}" dt="2026-03-05T15:47:23.344" v="604" actId="478"/>
          <ac:picMkLst>
            <pc:docMk/>
            <pc:sldMk cId="1984553160" sldId="318"/>
            <ac:picMk id="5" creationId="{0B52858D-F97B-D9F2-A4B0-BF96CA0454E4}"/>
          </ac:picMkLst>
        </pc:picChg>
        <pc:picChg chg="add mod">
          <ac:chgData name="Dawn Tarr" userId="52b97b9c-83e9-4386-8185-c6790970c971" providerId="ADAL" clId="{DFA0CB74-EC62-4980-B6AE-688386B8B082}" dt="2026-03-05T15:47:45.984" v="606" actId="1076"/>
          <ac:picMkLst>
            <pc:docMk/>
            <pc:sldMk cId="1984553160" sldId="318"/>
            <ac:picMk id="6" creationId="{ACF0AE47-F672-E3AF-7497-F26EF548E082}"/>
          </ac:picMkLst>
        </pc:picChg>
      </pc:sldChg>
      <pc:sldChg chg="addSp delSp modSp mod">
        <pc:chgData name="Dawn Tarr" userId="52b97b9c-83e9-4386-8185-c6790970c971" providerId="ADAL" clId="{DFA0CB74-EC62-4980-B6AE-688386B8B082}" dt="2026-03-05T17:29:15.730" v="629" actId="1076"/>
        <pc:sldMkLst>
          <pc:docMk/>
          <pc:sldMk cId="1258281313" sldId="320"/>
        </pc:sldMkLst>
        <pc:graphicFrameChg chg="del">
          <ac:chgData name="Dawn Tarr" userId="52b97b9c-83e9-4386-8185-c6790970c971" providerId="ADAL" clId="{DFA0CB74-EC62-4980-B6AE-688386B8B082}" dt="2026-03-05T17:29:00.223" v="627" actId="478"/>
          <ac:graphicFrameMkLst>
            <pc:docMk/>
            <pc:sldMk cId="1258281313" sldId="320"/>
            <ac:graphicFrameMk id="6" creationId="{21A2998E-AEF6-560C-E4E6-1813F25FF294}"/>
          </ac:graphicFrameMkLst>
        </pc:graphicFrameChg>
        <pc:picChg chg="add mod">
          <ac:chgData name="Dawn Tarr" userId="52b97b9c-83e9-4386-8185-c6790970c971" providerId="ADAL" clId="{DFA0CB74-EC62-4980-B6AE-688386B8B082}" dt="2026-03-05T17:29:15.730" v="629" actId="1076"/>
          <ac:picMkLst>
            <pc:docMk/>
            <pc:sldMk cId="1258281313" sldId="320"/>
            <ac:picMk id="2" creationId="{5D27384B-A9E4-4377-1187-57360684E1EF}"/>
          </ac:picMkLst>
        </pc:picChg>
      </pc:sldChg>
      <pc:sldChg chg="modSp mod">
        <pc:chgData name="Dawn Tarr" userId="52b97b9c-83e9-4386-8185-c6790970c971" providerId="ADAL" clId="{DFA0CB74-EC62-4980-B6AE-688386B8B082}" dt="2026-03-05T15:45:03.038" v="585" actId="20577"/>
        <pc:sldMkLst>
          <pc:docMk/>
          <pc:sldMk cId="919188815" sldId="322"/>
        </pc:sldMkLst>
        <pc:spChg chg="mod">
          <ac:chgData name="Dawn Tarr" userId="52b97b9c-83e9-4386-8185-c6790970c971" providerId="ADAL" clId="{DFA0CB74-EC62-4980-B6AE-688386B8B082}" dt="2026-03-05T15:45:03.038" v="585" actId="20577"/>
          <ac:spMkLst>
            <pc:docMk/>
            <pc:sldMk cId="919188815" sldId="322"/>
            <ac:spMk id="2" creationId="{88154193-17E6-EF7D-7E8D-8F5321A3CB15}"/>
          </ac:spMkLst>
        </pc:spChg>
        <pc:spChg chg="mod">
          <ac:chgData name="Dawn Tarr" userId="52b97b9c-83e9-4386-8185-c6790970c971" providerId="ADAL" clId="{DFA0CB74-EC62-4980-B6AE-688386B8B082}" dt="2026-03-05T15:44:57.124" v="576" actId="20577"/>
          <ac:spMkLst>
            <pc:docMk/>
            <pc:sldMk cId="919188815" sldId="322"/>
            <ac:spMk id="3" creationId="{021AC129-6011-0362-2275-544233A45810}"/>
          </ac:spMkLst>
        </pc:spChg>
      </pc:sldChg>
      <pc:sldChg chg="addSp delSp modSp add mod">
        <pc:chgData name="Dawn Tarr" userId="52b97b9c-83e9-4386-8185-c6790970c971" providerId="ADAL" clId="{DFA0CB74-EC62-4980-B6AE-688386B8B082}" dt="2026-03-05T15:46:39.498" v="600" actId="1076"/>
        <pc:sldMkLst>
          <pc:docMk/>
          <pc:sldMk cId="1677717819" sldId="323"/>
        </pc:sldMkLst>
        <pc:graphicFrameChg chg="del">
          <ac:chgData name="Dawn Tarr" userId="52b97b9c-83e9-4386-8185-c6790970c971" providerId="ADAL" clId="{DFA0CB74-EC62-4980-B6AE-688386B8B082}" dt="2026-03-05T15:46:22.137" v="598" actId="478"/>
          <ac:graphicFrameMkLst>
            <pc:docMk/>
            <pc:sldMk cId="1677717819" sldId="323"/>
            <ac:graphicFrameMk id="5" creationId="{36CC57AE-51D5-FB91-C47A-77C8BD3FEA97}"/>
          </ac:graphicFrameMkLst>
        </pc:graphicFrameChg>
        <pc:picChg chg="add mod">
          <ac:chgData name="Dawn Tarr" userId="52b97b9c-83e9-4386-8185-c6790970c971" providerId="ADAL" clId="{DFA0CB74-EC62-4980-B6AE-688386B8B082}" dt="2026-03-05T15:46:39.498" v="600" actId="1076"/>
          <ac:picMkLst>
            <pc:docMk/>
            <pc:sldMk cId="1677717819" sldId="323"/>
            <ac:picMk id="2" creationId="{86011654-78EE-9188-08BB-6153B966E8BF}"/>
          </ac:picMkLst>
        </pc:picChg>
      </pc:sldChg>
    </pc:docChg>
  </pc:docChgLst>
  <pc:docChgLst>
    <pc:chgData name="Carol Goering" userId="21393983-50ac-484c-945e-6cc529c2e12b" providerId="ADAL" clId="{70EAA744-A527-44C7-8F62-B17E5285325C}"/>
    <pc:docChg chg="custSel modSld">
      <pc:chgData name="Carol Goering" userId="21393983-50ac-484c-945e-6cc529c2e12b" providerId="ADAL" clId="{70EAA744-A527-44C7-8F62-B17E5285325C}" dt="2026-02-09T20:09:01.985" v="18" actId="1076"/>
      <pc:docMkLst>
        <pc:docMk/>
      </pc:docMkLst>
      <pc:sldChg chg="addSp delSp modSp mod">
        <pc:chgData name="Carol Goering" userId="21393983-50ac-484c-945e-6cc529c2e12b" providerId="ADAL" clId="{70EAA744-A527-44C7-8F62-B17E5285325C}" dt="2026-02-09T20:07:56.988" v="7" actId="171"/>
        <pc:sldMkLst>
          <pc:docMk/>
          <pc:sldMk cId="1536141203" sldId="306"/>
        </pc:sldMkLst>
      </pc:sldChg>
      <pc:sldChg chg="addSp delSp modSp mod">
        <pc:chgData name="Carol Goering" userId="21393983-50ac-484c-945e-6cc529c2e12b" providerId="ADAL" clId="{70EAA744-A527-44C7-8F62-B17E5285325C}" dt="2026-02-09T20:08:37.184" v="14" actId="1076"/>
        <pc:sldMkLst>
          <pc:docMk/>
          <pc:sldMk cId="1672468569" sldId="308"/>
        </pc:sldMkLst>
      </pc:sldChg>
      <pc:sldChg chg="addSp delSp modSp mod">
        <pc:chgData name="Carol Goering" userId="21393983-50ac-484c-945e-6cc529c2e12b" providerId="ADAL" clId="{70EAA744-A527-44C7-8F62-B17E5285325C}" dt="2026-02-09T20:09:01.985" v="18" actId="1076"/>
        <pc:sldMkLst>
          <pc:docMk/>
          <pc:sldMk cId="881807330" sldId="310"/>
        </pc:sldMkLst>
      </pc:sldChg>
      <pc:sldChg chg="addSp delSp modSp mod">
        <pc:chgData name="Carol Goering" userId="21393983-50ac-484c-945e-6cc529c2e12b" providerId="ADAL" clId="{70EAA744-A527-44C7-8F62-B17E5285325C}" dt="2026-02-09T20:08:09.421" v="10" actId="1076"/>
        <pc:sldMkLst>
          <pc:docMk/>
          <pc:sldMk cId="1677717819" sldId="32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1" tIns="46586" rIns="93171" bIns="4658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1" tIns="46586" rIns="93171" bIns="46586" rtlCol="0"/>
          <a:lstStyle>
            <a:lvl1pPr algn="r">
              <a:defRPr sz="1200"/>
            </a:lvl1pPr>
          </a:lstStyle>
          <a:p>
            <a:fld id="{4BBFE64B-3180-4514-8697-A6B6CA8323E4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1" tIns="46586" rIns="93171" bIns="4658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3171" tIns="46586" rIns="93171" bIns="46586" rtlCol="0" anchor="b"/>
          <a:lstStyle>
            <a:lvl1pPr algn="r">
              <a:defRPr sz="1200"/>
            </a:lvl1pPr>
          </a:lstStyle>
          <a:p>
            <a:fld id="{6012671B-9292-40EC-8DB7-F32CE36719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0521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8AF132C-9250-4DD1-AE96-0FD6555594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1361" y="276432"/>
            <a:ext cx="5607679" cy="3660717"/>
          </a:xfrm>
          <a:prstGeom prst="rect">
            <a:avLst/>
          </a:prstGeom>
        </p:spPr>
        <p:txBody>
          <a:bodyPr vert="horz" lIns="92117" tIns="46058" rIns="92117" bIns="46058" rtlCol="0"/>
          <a:lstStyle/>
          <a:p>
            <a:pPr lvl="0"/>
            <a:r>
              <a:rPr lang="en-US" dirty="0"/>
              <a:t>Licenses, Permits, Fees &amp; Fines</a:t>
            </a:r>
          </a:p>
          <a:p>
            <a:pPr lvl="1"/>
            <a:r>
              <a:rPr lang="en-US" dirty="0"/>
              <a:t>RLC</a:t>
            </a:r>
          </a:p>
          <a:p>
            <a:pPr lvl="1"/>
            <a:r>
              <a:rPr lang="en-US" dirty="0"/>
              <a:t>	$2M	$1.3M	64%CY	(12%)</a:t>
            </a:r>
            <a:r>
              <a:rPr lang="en-US" dirty="0" err="1"/>
              <a:t>py</a:t>
            </a:r>
            <a:endParaRPr lang="en-US" dirty="0"/>
          </a:p>
          <a:p>
            <a:pPr lvl="1"/>
            <a:r>
              <a:rPr lang="en-US" dirty="0"/>
              <a:t>Court	</a:t>
            </a:r>
          </a:p>
          <a:p>
            <a:pPr lvl="1"/>
            <a:r>
              <a:rPr lang="en-US" dirty="0"/>
              <a:t>	$600K	$190K	32%CY	(38%)</a:t>
            </a:r>
            <a:r>
              <a:rPr lang="en-US" dirty="0" err="1"/>
              <a:t>py</a:t>
            </a:r>
            <a:endParaRPr lang="en-US" dirty="0"/>
          </a:p>
          <a:p>
            <a:pPr lvl="1"/>
            <a:r>
              <a:rPr lang="en-US" dirty="0"/>
              <a:t>EMS</a:t>
            </a:r>
          </a:p>
          <a:p>
            <a:pPr lvl="1"/>
            <a:r>
              <a:rPr lang="en-US" dirty="0"/>
              <a:t>	$330K	$134K	41%CY	(28%)</a:t>
            </a:r>
            <a:r>
              <a:rPr lang="en-US" dirty="0" err="1"/>
              <a:t>py</a:t>
            </a:r>
            <a:endParaRPr lang="en-US" dirty="0"/>
          </a:p>
          <a:p>
            <a:pPr lvl="1"/>
            <a:r>
              <a:rPr lang="en-US" dirty="0"/>
              <a:t>Impound</a:t>
            </a:r>
          </a:p>
          <a:p>
            <a:pPr lvl="1"/>
            <a:r>
              <a:rPr lang="en-US" dirty="0"/>
              <a:t>	$297K	$48K	16%CY	(63%)</a:t>
            </a:r>
            <a:r>
              <a:rPr lang="en-US" dirty="0" err="1"/>
              <a:t>py</a:t>
            </a:r>
            <a:endParaRPr lang="en-US" dirty="0"/>
          </a:p>
          <a:p>
            <a:pPr lvl="1"/>
            <a:r>
              <a:rPr lang="en-US" dirty="0"/>
              <a:t>Building Department</a:t>
            </a:r>
          </a:p>
          <a:p>
            <a:pPr lvl="1"/>
            <a:r>
              <a:rPr lang="en-US" dirty="0"/>
              <a:t>	$200K	$145K	73%CY	22%py</a:t>
            </a:r>
          </a:p>
          <a:p>
            <a:pPr lvl="1"/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079759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1" y="4415791"/>
            <a:ext cx="5608320" cy="4183380"/>
          </a:xfrm>
          <a:prstGeom prst="rect">
            <a:avLst/>
          </a:prstGeom>
        </p:spPr>
        <p:txBody>
          <a:bodyPr lIns="93171" tIns="46586" rIns="93171" bIns="46586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5995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F5AC42-5237-C9E3-D7D4-F5FAC64794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>
            <a:extLst>
              <a:ext uri="{FF2B5EF4-FFF2-40B4-BE49-F238E27FC236}">
                <a16:creationId xmlns:a16="http://schemas.microsoft.com/office/drawing/2014/main" id="{1CEC3C69-3664-959B-2B48-C0F670CBD3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dirty="0"/>
              <a:t>Fund Balance = $434,817</a:t>
            </a:r>
          </a:p>
          <a:p>
            <a:r>
              <a:rPr lang="en-IN" dirty="0"/>
              <a:t>YTD Collections down 5%</a:t>
            </a:r>
          </a:p>
          <a:p>
            <a:r>
              <a:rPr lang="en-IN" dirty="0"/>
              <a:t>April Vs April collections up 30%</a:t>
            </a:r>
          </a:p>
          <a:p>
            <a:r>
              <a:rPr lang="en-IN" dirty="0"/>
              <a:t>Tier 1 Contractual higher because 5 bills paid vs 4; $66K/month to ATS</a:t>
            </a:r>
          </a:p>
          <a:p>
            <a:r>
              <a:rPr lang="en-IN" dirty="0"/>
              <a:t>Tier 1 Supplies higher due to IT purchases; laptop &amp; monitor</a:t>
            </a:r>
          </a:p>
          <a:p>
            <a:r>
              <a:rPr lang="en-IN" dirty="0"/>
              <a:t>Tier 2 Capital higher because of 3 PD Vehicles purchased</a:t>
            </a:r>
          </a:p>
          <a:p>
            <a:r>
              <a:rPr lang="en-IN" dirty="0"/>
              <a:t>RLC Fines – RLC Expenses = Amount to split with state; </a:t>
            </a:r>
          </a:p>
          <a:p>
            <a:r>
              <a:rPr lang="en-IN" dirty="0"/>
              <a:t>   add Late Fees to get Traffic Safety revenue amount.</a:t>
            </a:r>
          </a:p>
        </p:txBody>
      </p:sp>
    </p:spTree>
    <p:extLst>
      <p:ext uri="{BB962C8B-B14F-4D97-AF65-F5344CB8AC3E}">
        <p14:creationId xmlns:p14="http://schemas.microsoft.com/office/powerpoint/2010/main" val="3998136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B47B20-5681-1FB1-7104-8A81EC6FCF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>
            <a:extLst>
              <a:ext uri="{FF2B5EF4-FFF2-40B4-BE49-F238E27FC236}">
                <a16:creationId xmlns:a16="http://schemas.microsoft.com/office/drawing/2014/main" id="{B2D83C2F-53BF-ABE7-FB17-1DF7C22A28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dirty="0"/>
              <a:t>Fund Balance = $434,817</a:t>
            </a:r>
          </a:p>
          <a:p>
            <a:r>
              <a:rPr lang="en-IN" dirty="0"/>
              <a:t>YTD Collections down 5%</a:t>
            </a:r>
          </a:p>
          <a:p>
            <a:r>
              <a:rPr lang="en-IN" dirty="0"/>
              <a:t>April Vs April collections up 30%</a:t>
            </a:r>
          </a:p>
          <a:p>
            <a:r>
              <a:rPr lang="en-IN" dirty="0"/>
              <a:t>Tier 1 Contractual higher because 5 bills paid vs 4; $66K/month to ATS</a:t>
            </a:r>
          </a:p>
          <a:p>
            <a:r>
              <a:rPr lang="en-IN" dirty="0"/>
              <a:t>Tier 1 Supplies higher due to IT purchases; laptop &amp; monitor</a:t>
            </a:r>
          </a:p>
          <a:p>
            <a:r>
              <a:rPr lang="en-IN" dirty="0"/>
              <a:t>Tier 2 Capital higher because of 3 PD Vehicles purchased</a:t>
            </a:r>
          </a:p>
          <a:p>
            <a:r>
              <a:rPr lang="en-IN" dirty="0"/>
              <a:t>RLC Fines – RLC Expenses = Amount to split with state; </a:t>
            </a:r>
          </a:p>
          <a:p>
            <a:r>
              <a:rPr lang="en-IN" dirty="0"/>
              <a:t>   add Late Fees to get Traffic Safety revenue amount.</a:t>
            </a:r>
          </a:p>
        </p:txBody>
      </p:sp>
    </p:spTree>
    <p:extLst>
      <p:ext uri="{BB962C8B-B14F-4D97-AF65-F5344CB8AC3E}">
        <p14:creationId xmlns:p14="http://schemas.microsoft.com/office/powerpoint/2010/main" val="16207251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0A17F9-532E-43F7-FD9E-59807509CC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312A047-F309-C808-1D6C-4854D8765C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DD1D6A5-F605-01C7-94B2-5118A451EE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1041" y="4415791"/>
            <a:ext cx="5608320" cy="4183380"/>
          </a:xfrm>
          <a:prstGeom prst="rect">
            <a:avLst/>
          </a:prstGeom>
        </p:spPr>
        <p:txBody>
          <a:bodyPr lIns="93171" tIns="46586" rIns="93171" bIns="46586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5728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FAE27B-B592-4054-8B4B-439EC28397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1361" y="276433"/>
            <a:ext cx="5607679" cy="7114967"/>
          </a:xfrm>
          <a:prstGeom prst="rect">
            <a:avLst/>
          </a:prstGeom>
        </p:spPr>
        <p:txBody>
          <a:bodyPr vert="horz" lIns="92117" tIns="46058" rIns="92117" bIns="46058" rtlCol="0"/>
          <a:lstStyle/>
          <a:p>
            <a:pPr lvl="0"/>
            <a:r>
              <a:rPr lang="en-US" sz="1200" b="1" dirty="0"/>
              <a:t>Revenues</a:t>
            </a:r>
            <a:r>
              <a:rPr lang="en-US" sz="1200" dirty="0"/>
              <a:t>		</a:t>
            </a:r>
            <a:r>
              <a:rPr lang="en-US" sz="1200" u="sng" dirty="0"/>
              <a:t>Budget</a:t>
            </a:r>
            <a:r>
              <a:rPr lang="en-US" sz="1200" dirty="0"/>
              <a:t>	</a:t>
            </a:r>
            <a:r>
              <a:rPr lang="en-US" sz="1200" u="sng" dirty="0"/>
              <a:t>YTD</a:t>
            </a:r>
            <a:r>
              <a:rPr lang="en-US" sz="1200" dirty="0"/>
              <a:t>	</a:t>
            </a:r>
            <a:r>
              <a:rPr lang="en-US" sz="1200" u="sng" dirty="0"/>
              <a:t>CY%</a:t>
            </a:r>
            <a:r>
              <a:rPr lang="en-US" sz="1200" dirty="0"/>
              <a:t>	</a:t>
            </a:r>
            <a:r>
              <a:rPr lang="en-US" sz="1200" u="sng" dirty="0"/>
              <a:t>Vs PY</a:t>
            </a:r>
          </a:p>
          <a:p>
            <a:pPr lvl="0"/>
            <a:r>
              <a:rPr lang="en-US" sz="1200" dirty="0"/>
              <a:t>Franchise Taxes</a:t>
            </a:r>
          </a:p>
          <a:p>
            <a:pPr lvl="0"/>
            <a:r>
              <a:rPr lang="en-US" sz="1200" dirty="0"/>
              <a:t>            CPS		$669K	$294K	44%	37%</a:t>
            </a:r>
          </a:p>
          <a:p>
            <a:pPr lvl="1"/>
            <a:r>
              <a:rPr lang="en-US" sz="1200" dirty="0"/>
              <a:t>Cable		$127K	$31K	25%	(19%)</a:t>
            </a:r>
          </a:p>
          <a:p>
            <a:pPr lvl="1"/>
            <a:r>
              <a:rPr lang="en-US" sz="1200" dirty="0"/>
              <a:t>Waste Collect	$53K	$19K	36%	8%</a:t>
            </a:r>
          </a:p>
          <a:p>
            <a:pPr lvl="1"/>
            <a:endParaRPr lang="en-US" sz="1200" dirty="0"/>
          </a:p>
          <a:p>
            <a:pPr lvl="0"/>
            <a:r>
              <a:rPr lang="en-US" sz="1200" dirty="0"/>
              <a:t>Licenses, Permits, Fees &amp; Fines</a:t>
            </a:r>
          </a:p>
          <a:p>
            <a:pPr lvl="1"/>
            <a:r>
              <a:rPr lang="en-US" sz="1200" dirty="0"/>
              <a:t>RLC		$2M	$1.3M	64%	(5%)</a:t>
            </a:r>
          </a:p>
          <a:p>
            <a:pPr lvl="1"/>
            <a:r>
              <a:rPr lang="en-US" sz="1200" dirty="0"/>
              <a:t>Court		$600K	$190K	32%	(17%)</a:t>
            </a:r>
          </a:p>
          <a:p>
            <a:pPr lvl="1"/>
            <a:r>
              <a:rPr lang="en-US" sz="1200" dirty="0"/>
              <a:t>EMS		$330K	$134K	41%	(24%)</a:t>
            </a:r>
          </a:p>
          <a:p>
            <a:pPr lvl="1"/>
            <a:r>
              <a:rPr lang="en-US" sz="1200" dirty="0"/>
              <a:t>Impound	$297K	$48K	16%	(59%)</a:t>
            </a:r>
          </a:p>
          <a:p>
            <a:pPr lvl="1"/>
            <a:r>
              <a:rPr lang="en-US" sz="1200" dirty="0"/>
              <a:t>Building Depart	$200K	$145K	73%	30%</a:t>
            </a:r>
          </a:p>
          <a:p>
            <a:pPr lvl="1"/>
            <a:endParaRPr lang="en-US" sz="1200" dirty="0"/>
          </a:p>
          <a:p>
            <a:pPr lvl="0"/>
            <a:r>
              <a:rPr lang="en-US" sz="1200" dirty="0"/>
              <a:t>Miscellaneous – $79K Larry Little Bond in FY20 </a:t>
            </a:r>
          </a:p>
          <a:p>
            <a:pPr lvl="1"/>
            <a:r>
              <a:rPr lang="en-US" sz="1200" dirty="0"/>
              <a:t>Interest	$100K	$1.6K	1.6%	(97%) - $63K</a:t>
            </a:r>
          </a:p>
          <a:p>
            <a:pPr lvl="1"/>
            <a:r>
              <a:rPr lang="en-US" sz="1200" dirty="0"/>
              <a:t>Misc.		$47K	$94K	200%	0                 (without $40K Huebner Well Ins. </a:t>
            </a:r>
            <a:r>
              <a:rPr lang="en-US" sz="1200" dirty="0" err="1"/>
              <a:t>Reimb</a:t>
            </a:r>
            <a:r>
              <a:rPr lang="en-US" sz="1200" dirty="0"/>
              <a:t>. – Transferred to Water)</a:t>
            </a:r>
          </a:p>
          <a:p>
            <a:pPr lvl="1"/>
            <a:r>
              <a:rPr lang="en-US" sz="1200" dirty="0"/>
              <a:t>Special Events	$39K	0	0	$8K</a:t>
            </a:r>
          </a:p>
          <a:p>
            <a:pPr lvl="1"/>
            <a:r>
              <a:rPr lang="en-US" sz="1200" dirty="0"/>
              <a:t>Credit Card Fees	$36K	$18K	50%	22%</a:t>
            </a:r>
          </a:p>
          <a:p>
            <a:pPr lvl="1"/>
            <a:endParaRPr lang="en-US" sz="1200" dirty="0"/>
          </a:p>
          <a:p>
            <a:pPr lvl="0"/>
            <a:r>
              <a:rPr lang="en-US" sz="1200" b="1" dirty="0"/>
              <a:t>Expenses</a:t>
            </a:r>
          </a:p>
          <a:p>
            <a:pPr lvl="0"/>
            <a:r>
              <a:rPr lang="en-US" sz="1200" dirty="0"/>
              <a:t>Finance - $17K Tyler Tech. – Bill paid at start of FY, not in June as previous years</a:t>
            </a:r>
          </a:p>
          <a:p>
            <a:pPr lvl="0"/>
            <a:r>
              <a:rPr lang="en-US" sz="1200" dirty="0"/>
              <a:t>Fire – Ambulance - $238K</a:t>
            </a:r>
          </a:p>
          <a:p>
            <a:pPr lvl="0"/>
            <a:r>
              <a:rPr lang="en-US" sz="1200" dirty="0"/>
              <a:t>PW – </a:t>
            </a:r>
            <a:r>
              <a:rPr lang="en-US" sz="1200" dirty="0" err="1"/>
              <a:t>ComCntr</a:t>
            </a:r>
            <a:r>
              <a:rPr lang="en-US" sz="1200" dirty="0"/>
              <a:t> Upgrades carried over - $322K</a:t>
            </a:r>
          </a:p>
          <a:p>
            <a:pPr lvl="0"/>
            <a:r>
              <a:rPr lang="en-US" sz="1200" dirty="0"/>
              <a:t>EDCD – PY Seneca $313K; </a:t>
            </a:r>
            <a:r>
              <a:rPr lang="en-US" sz="1200" dirty="0" err="1"/>
              <a:t>ComCntr</a:t>
            </a:r>
            <a:r>
              <a:rPr lang="en-US" sz="1200" dirty="0"/>
              <a:t> $179K</a:t>
            </a:r>
          </a:p>
          <a:p>
            <a:pPr lvl="0"/>
            <a:r>
              <a:rPr lang="en-US" sz="1200" dirty="0"/>
              <a:t>Parks – PY Playground Equipment $195K</a:t>
            </a:r>
          </a:p>
          <a:p>
            <a:pPr lvl="0"/>
            <a:endParaRPr lang="en-US" sz="1200" dirty="0"/>
          </a:p>
          <a:p>
            <a:pPr lvl="0"/>
            <a:r>
              <a:rPr lang="en-US" sz="1200" dirty="0"/>
              <a:t>Legislation on Tele franchise fees</a:t>
            </a:r>
          </a:p>
          <a:p>
            <a:pPr lvl="0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0468726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8CCD99-89AA-6BC3-5145-69DA7D0823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0F6276B-2C69-C939-F08F-9D6CECDB82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1361" y="276433"/>
            <a:ext cx="5607679" cy="7114967"/>
          </a:xfrm>
          <a:prstGeom prst="rect">
            <a:avLst/>
          </a:prstGeom>
        </p:spPr>
        <p:txBody>
          <a:bodyPr vert="horz" lIns="92117" tIns="46058" rIns="92117" bIns="46058" rtlCol="0"/>
          <a:lstStyle/>
          <a:p>
            <a:pPr lvl="0"/>
            <a:r>
              <a:rPr lang="en-US" sz="1200" b="1" dirty="0"/>
              <a:t>Revenues</a:t>
            </a:r>
            <a:r>
              <a:rPr lang="en-US" sz="1200" dirty="0"/>
              <a:t>		</a:t>
            </a:r>
            <a:r>
              <a:rPr lang="en-US" sz="1200" u="sng" dirty="0"/>
              <a:t>Budget</a:t>
            </a:r>
            <a:r>
              <a:rPr lang="en-US" sz="1200" dirty="0"/>
              <a:t>	</a:t>
            </a:r>
            <a:r>
              <a:rPr lang="en-US" sz="1200" u="sng" dirty="0"/>
              <a:t>YTD</a:t>
            </a:r>
            <a:r>
              <a:rPr lang="en-US" sz="1200" dirty="0"/>
              <a:t>	</a:t>
            </a:r>
            <a:r>
              <a:rPr lang="en-US" sz="1200" u="sng" dirty="0"/>
              <a:t>CY%</a:t>
            </a:r>
            <a:r>
              <a:rPr lang="en-US" sz="1200" dirty="0"/>
              <a:t>	</a:t>
            </a:r>
            <a:r>
              <a:rPr lang="en-US" sz="1200" u="sng" dirty="0"/>
              <a:t>Vs PY</a:t>
            </a:r>
          </a:p>
          <a:p>
            <a:pPr lvl="0"/>
            <a:r>
              <a:rPr lang="en-US" sz="1200" dirty="0"/>
              <a:t>Franchise Taxes</a:t>
            </a:r>
          </a:p>
          <a:p>
            <a:pPr lvl="0"/>
            <a:r>
              <a:rPr lang="en-US" sz="1200" dirty="0"/>
              <a:t>            CPS		$669K	$294K	44%	37%</a:t>
            </a:r>
          </a:p>
          <a:p>
            <a:pPr lvl="1"/>
            <a:r>
              <a:rPr lang="en-US" sz="1200" dirty="0"/>
              <a:t>Cable		$127K	$31K	25%	(19%)</a:t>
            </a:r>
          </a:p>
          <a:p>
            <a:pPr lvl="1"/>
            <a:r>
              <a:rPr lang="en-US" sz="1200" dirty="0"/>
              <a:t>Waste Collect	$53K	$19K	36%	8%</a:t>
            </a:r>
          </a:p>
          <a:p>
            <a:pPr lvl="1"/>
            <a:endParaRPr lang="en-US" sz="1200" dirty="0"/>
          </a:p>
          <a:p>
            <a:pPr lvl="0"/>
            <a:r>
              <a:rPr lang="en-US" sz="1200" dirty="0"/>
              <a:t>Licenses, Permits, Fees &amp; Fines</a:t>
            </a:r>
          </a:p>
          <a:p>
            <a:pPr lvl="1"/>
            <a:r>
              <a:rPr lang="en-US" sz="1200" dirty="0"/>
              <a:t>RLC		$2M	$1.3M	64%	(5%)</a:t>
            </a:r>
          </a:p>
          <a:p>
            <a:pPr lvl="1"/>
            <a:r>
              <a:rPr lang="en-US" sz="1200" dirty="0"/>
              <a:t>Court		$600K	$190K	32%	(17%)</a:t>
            </a:r>
          </a:p>
          <a:p>
            <a:pPr lvl="1"/>
            <a:r>
              <a:rPr lang="en-US" sz="1200" dirty="0"/>
              <a:t>EMS		$330K	$134K	41%	(24%)</a:t>
            </a:r>
          </a:p>
          <a:p>
            <a:pPr lvl="1"/>
            <a:r>
              <a:rPr lang="en-US" sz="1200" dirty="0"/>
              <a:t>Impound	$297K	$48K	16%	(59%)</a:t>
            </a:r>
          </a:p>
          <a:p>
            <a:pPr lvl="1"/>
            <a:r>
              <a:rPr lang="en-US" sz="1200" dirty="0"/>
              <a:t>Building Depart	$200K	$145K	73%	30%</a:t>
            </a:r>
          </a:p>
          <a:p>
            <a:pPr lvl="1"/>
            <a:endParaRPr lang="en-US" sz="1200" dirty="0"/>
          </a:p>
          <a:p>
            <a:pPr lvl="0"/>
            <a:r>
              <a:rPr lang="en-US" sz="1200" dirty="0"/>
              <a:t>Miscellaneous – $79K Larry Little Bond in FY20 </a:t>
            </a:r>
          </a:p>
          <a:p>
            <a:pPr lvl="1"/>
            <a:r>
              <a:rPr lang="en-US" sz="1200" dirty="0"/>
              <a:t>Interest	$100K	$1.6K	1.6%	(97%) - $63K</a:t>
            </a:r>
          </a:p>
          <a:p>
            <a:pPr lvl="1"/>
            <a:r>
              <a:rPr lang="en-US" sz="1200" dirty="0"/>
              <a:t>Misc.		$47K	$94K	200%	0                 (without $40K Huebner Well Ins. </a:t>
            </a:r>
            <a:r>
              <a:rPr lang="en-US" sz="1200" dirty="0" err="1"/>
              <a:t>Reimb</a:t>
            </a:r>
            <a:r>
              <a:rPr lang="en-US" sz="1200" dirty="0"/>
              <a:t>. – Transferred to Water)</a:t>
            </a:r>
          </a:p>
          <a:p>
            <a:pPr lvl="1"/>
            <a:r>
              <a:rPr lang="en-US" sz="1200" dirty="0"/>
              <a:t>Special Events	$39K	0	0	$8K</a:t>
            </a:r>
          </a:p>
          <a:p>
            <a:pPr lvl="1"/>
            <a:r>
              <a:rPr lang="en-US" sz="1200" dirty="0"/>
              <a:t>Credit Card Fees	$36K	$18K	50%	22%</a:t>
            </a:r>
          </a:p>
          <a:p>
            <a:pPr lvl="1"/>
            <a:endParaRPr lang="en-US" sz="1200" dirty="0"/>
          </a:p>
          <a:p>
            <a:pPr lvl="0"/>
            <a:r>
              <a:rPr lang="en-US" sz="1200" b="1" dirty="0"/>
              <a:t>Expenses</a:t>
            </a:r>
          </a:p>
          <a:p>
            <a:pPr lvl="0"/>
            <a:r>
              <a:rPr lang="en-US" sz="1200" dirty="0"/>
              <a:t>Finance - $17K Tyler Tech. – Bill paid at start of FY, not in June as previous years</a:t>
            </a:r>
          </a:p>
          <a:p>
            <a:pPr lvl="0"/>
            <a:r>
              <a:rPr lang="en-US" sz="1200" dirty="0"/>
              <a:t>Fire – Ambulance - $238K</a:t>
            </a:r>
          </a:p>
          <a:p>
            <a:pPr lvl="0"/>
            <a:r>
              <a:rPr lang="en-US" sz="1200" dirty="0"/>
              <a:t>PW – </a:t>
            </a:r>
            <a:r>
              <a:rPr lang="en-US" sz="1200" dirty="0" err="1"/>
              <a:t>ComCntr</a:t>
            </a:r>
            <a:r>
              <a:rPr lang="en-US" sz="1200" dirty="0"/>
              <a:t> Upgrades carried over - $322K</a:t>
            </a:r>
          </a:p>
          <a:p>
            <a:pPr lvl="0"/>
            <a:r>
              <a:rPr lang="en-US" sz="1200" dirty="0"/>
              <a:t>EDCD – PY Seneca $313K; </a:t>
            </a:r>
            <a:r>
              <a:rPr lang="en-US" sz="1200" dirty="0" err="1"/>
              <a:t>ComCntr</a:t>
            </a:r>
            <a:r>
              <a:rPr lang="en-US" sz="1200" dirty="0"/>
              <a:t> $179K</a:t>
            </a:r>
          </a:p>
          <a:p>
            <a:pPr lvl="0"/>
            <a:r>
              <a:rPr lang="en-US" sz="1200" dirty="0"/>
              <a:t>Parks – PY Playground Equipment $195K</a:t>
            </a:r>
          </a:p>
          <a:p>
            <a:pPr lvl="0"/>
            <a:endParaRPr lang="en-US" sz="1200" dirty="0"/>
          </a:p>
          <a:p>
            <a:pPr lvl="0"/>
            <a:r>
              <a:rPr lang="en-US" sz="1200" dirty="0"/>
              <a:t>Legislation on Tele franchise fees</a:t>
            </a:r>
          </a:p>
          <a:p>
            <a:pPr lvl="0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539061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723D9C-433C-FD08-AC49-A25AE0B7A9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>
            <a:extLst>
              <a:ext uri="{FF2B5EF4-FFF2-40B4-BE49-F238E27FC236}">
                <a16:creationId xmlns:a16="http://schemas.microsoft.com/office/drawing/2014/main" id="{CC939A0C-5DF4-F511-2858-59BDD94DB6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dirty="0"/>
              <a:t>Fund balance</a:t>
            </a:r>
          </a:p>
          <a:p>
            <a:r>
              <a:rPr lang="en-IN" dirty="0"/>
              <a:t>FY20 Miscellaneous Revenue - $313K Seneca West from EDCD</a:t>
            </a:r>
          </a:p>
          <a:p>
            <a:r>
              <a:rPr lang="en-IN" dirty="0"/>
              <a:t>FY20 Storm Water – Forest Meadow &amp; Seneca</a:t>
            </a:r>
          </a:p>
          <a:p>
            <a:r>
              <a:rPr lang="en-IN" dirty="0"/>
              <a:t>What are customer fees</a:t>
            </a:r>
          </a:p>
          <a:p>
            <a:pPr lvl="1"/>
            <a:r>
              <a:rPr lang="en-IN" dirty="0"/>
              <a:t>Customer penalties</a:t>
            </a:r>
          </a:p>
          <a:p>
            <a:pPr lvl="1"/>
            <a:r>
              <a:rPr lang="en-IN" dirty="0"/>
              <a:t>SW penalties</a:t>
            </a:r>
          </a:p>
          <a:p>
            <a:pPr lvl="1"/>
            <a:r>
              <a:rPr lang="en-IN" dirty="0"/>
              <a:t>Disconnection fees</a:t>
            </a:r>
          </a:p>
          <a:p>
            <a:pPr lvl="1"/>
            <a:r>
              <a:rPr lang="en-IN" dirty="0"/>
              <a:t>TECQ Public Health fees</a:t>
            </a:r>
          </a:p>
          <a:p>
            <a:r>
              <a:rPr lang="en-IN" dirty="0"/>
              <a:t>What are other sources/uses – transfer out to debt service for bond payment</a:t>
            </a:r>
          </a:p>
          <a:p>
            <a:r>
              <a:rPr lang="en-IN" dirty="0"/>
              <a:t>Debt payments; Feb &amp; Aug; initially from debt service fund</a:t>
            </a:r>
          </a:p>
        </p:txBody>
      </p:sp>
    </p:spTree>
    <p:extLst>
      <p:ext uri="{BB962C8B-B14F-4D97-AF65-F5344CB8AC3E}">
        <p14:creationId xmlns:p14="http://schemas.microsoft.com/office/powerpoint/2010/main" val="39772953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95A4A0-F6A3-AC85-DE91-D7CEA05940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8E80678-7AEE-C598-3D6D-14779DB270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1361" y="276433"/>
            <a:ext cx="5607679" cy="7114967"/>
          </a:xfrm>
          <a:prstGeom prst="rect">
            <a:avLst/>
          </a:prstGeom>
        </p:spPr>
        <p:txBody>
          <a:bodyPr vert="horz" lIns="92117" tIns="46058" rIns="92117" bIns="46058" rtlCol="0"/>
          <a:lstStyle/>
          <a:p>
            <a:pPr lvl="0"/>
            <a:r>
              <a:rPr lang="en-US" sz="1200" b="1" dirty="0"/>
              <a:t>Revenues</a:t>
            </a:r>
            <a:r>
              <a:rPr lang="en-US" sz="1200" dirty="0"/>
              <a:t>		</a:t>
            </a:r>
            <a:r>
              <a:rPr lang="en-US" sz="1200" u="sng" dirty="0"/>
              <a:t>Budget</a:t>
            </a:r>
            <a:r>
              <a:rPr lang="en-US" sz="1200" dirty="0"/>
              <a:t>	</a:t>
            </a:r>
            <a:r>
              <a:rPr lang="en-US" sz="1200" u="sng" dirty="0"/>
              <a:t>YTD</a:t>
            </a:r>
            <a:r>
              <a:rPr lang="en-US" sz="1200" dirty="0"/>
              <a:t>	</a:t>
            </a:r>
            <a:r>
              <a:rPr lang="en-US" sz="1200" u="sng" dirty="0"/>
              <a:t>CY%</a:t>
            </a:r>
            <a:r>
              <a:rPr lang="en-US" sz="1200" dirty="0"/>
              <a:t>	</a:t>
            </a:r>
            <a:r>
              <a:rPr lang="en-US" sz="1200" u="sng" dirty="0"/>
              <a:t>Vs PY</a:t>
            </a:r>
          </a:p>
          <a:p>
            <a:pPr lvl="0"/>
            <a:r>
              <a:rPr lang="en-US" sz="1200" dirty="0"/>
              <a:t>Franchise Taxes</a:t>
            </a:r>
          </a:p>
          <a:p>
            <a:pPr lvl="0"/>
            <a:r>
              <a:rPr lang="en-US" sz="1200" dirty="0"/>
              <a:t>            CPS		$669K	$294K	44%	37%</a:t>
            </a:r>
          </a:p>
          <a:p>
            <a:pPr lvl="1"/>
            <a:r>
              <a:rPr lang="en-US" sz="1200" dirty="0"/>
              <a:t>Cable		$127K	$31K	25%	(19%)</a:t>
            </a:r>
          </a:p>
          <a:p>
            <a:pPr lvl="1"/>
            <a:r>
              <a:rPr lang="en-US" sz="1200" dirty="0"/>
              <a:t>Waste Collect	$53K	$19K	36%	8%</a:t>
            </a:r>
          </a:p>
          <a:p>
            <a:pPr lvl="1"/>
            <a:endParaRPr lang="en-US" sz="1200" dirty="0"/>
          </a:p>
          <a:p>
            <a:pPr lvl="0"/>
            <a:r>
              <a:rPr lang="en-US" sz="1200" dirty="0"/>
              <a:t>Licenses, Permits, Fees &amp; Fines</a:t>
            </a:r>
          </a:p>
          <a:p>
            <a:pPr lvl="1"/>
            <a:r>
              <a:rPr lang="en-US" sz="1200" dirty="0"/>
              <a:t>RLC		$2M	$1.3M	64%	(5%)</a:t>
            </a:r>
          </a:p>
          <a:p>
            <a:pPr lvl="1"/>
            <a:r>
              <a:rPr lang="en-US" sz="1200" dirty="0"/>
              <a:t>Court		$600K	$190K	32%	(17%)</a:t>
            </a:r>
          </a:p>
          <a:p>
            <a:pPr lvl="1"/>
            <a:r>
              <a:rPr lang="en-US" sz="1200" dirty="0"/>
              <a:t>EMS		$330K	$134K	41%	(24%)</a:t>
            </a:r>
          </a:p>
          <a:p>
            <a:pPr lvl="1"/>
            <a:r>
              <a:rPr lang="en-US" sz="1200" dirty="0"/>
              <a:t>Impound	$297K	$48K	16%	(59%)</a:t>
            </a:r>
          </a:p>
          <a:p>
            <a:pPr lvl="1"/>
            <a:r>
              <a:rPr lang="en-US" sz="1200" dirty="0"/>
              <a:t>Building Depart	$200K	$145K	73%	30%</a:t>
            </a:r>
          </a:p>
          <a:p>
            <a:pPr lvl="1"/>
            <a:endParaRPr lang="en-US" sz="1200" dirty="0"/>
          </a:p>
          <a:p>
            <a:pPr lvl="0"/>
            <a:r>
              <a:rPr lang="en-US" sz="1200" dirty="0"/>
              <a:t>Miscellaneous – $79K Larry Little Bond in FY20 </a:t>
            </a:r>
          </a:p>
          <a:p>
            <a:pPr lvl="1"/>
            <a:r>
              <a:rPr lang="en-US" sz="1200" dirty="0"/>
              <a:t>Interest	$100K	$1.6K	1.6%	(97%) - $63K</a:t>
            </a:r>
          </a:p>
          <a:p>
            <a:pPr lvl="1"/>
            <a:r>
              <a:rPr lang="en-US" sz="1200" dirty="0"/>
              <a:t>Misc.		$47K	$94K	200%	0                 (without $40K Huebner Well Ins. </a:t>
            </a:r>
            <a:r>
              <a:rPr lang="en-US" sz="1200" dirty="0" err="1"/>
              <a:t>Reimb</a:t>
            </a:r>
            <a:r>
              <a:rPr lang="en-US" sz="1200" dirty="0"/>
              <a:t>. – Transferred to Water)</a:t>
            </a:r>
          </a:p>
          <a:p>
            <a:pPr lvl="1"/>
            <a:r>
              <a:rPr lang="en-US" sz="1200" dirty="0"/>
              <a:t>Special Events	$39K	0	0	$8K</a:t>
            </a:r>
          </a:p>
          <a:p>
            <a:pPr lvl="1"/>
            <a:r>
              <a:rPr lang="en-US" sz="1200" dirty="0"/>
              <a:t>Credit Card Fees	$36K	$18K	50%	22%</a:t>
            </a:r>
          </a:p>
          <a:p>
            <a:pPr lvl="1"/>
            <a:endParaRPr lang="en-US" sz="1200" dirty="0"/>
          </a:p>
          <a:p>
            <a:pPr lvl="0"/>
            <a:r>
              <a:rPr lang="en-US" sz="1200" b="1" dirty="0"/>
              <a:t>Expenses</a:t>
            </a:r>
          </a:p>
          <a:p>
            <a:pPr lvl="0"/>
            <a:r>
              <a:rPr lang="en-US" sz="1200" dirty="0"/>
              <a:t>Finance - $17K Tyler Tech. – Bill paid at start of FY, not in June as previous years</a:t>
            </a:r>
          </a:p>
          <a:p>
            <a:pPr lvl="0"/>
            <a:r>
              <a:rPr lang="en-US" sz="1200" dirty="0"/>
              <a:t>Fire – Ambulance - $238K</a:t>
            </a:r>
          </a:p>
          <a:p>
            <a:pPr lvl="0"/>
            <a:r>
              <a:rPr lang="en-US" sz="1200" dirty="0"/>
              <a:t>PW – </a:t>
            </a:r>
            <a:r>
              <a:rPr lang="en-US" sz="1200" dirty="0" err="1"/>
              <a:t>ComCntr</a:t>
            </a:r>
            <a:r>
              <a:rPr lang="en-US" sz="1200" dirty="0"/>
              <a:t> Upgrades carried over - $322K</a:t>
            </a:r>
          </a:p>
          <a:p>
            <a:pPr lvl="0"/>
            <a:r>
              <a:rPr lang="en-US" sz="1200" dirty="0"/>
              <a:t>EDCD – PY Seneca $313K; </a:t>
            </a:r>
            <a:r>
              <a:rPr lang="en-US" sz="1200" dirty="0" err="1"/>
              <a:t>ComCntr</a:t>
            </a:r>
            <a:r>
              <a:rPr lang="en-US" sz="1200" dirty="0"/>
              <a:t> $179K</a:t>
            </a:r>
          </a:p>
          <a:p>
            <a:pPr lvl="0"/>
            <a:r>
              <a:rPr lang="en-US" sz="1200" dirty="0"/>
              <a:t>Parks – PY Playground Equipment $195K</a:t>
            </a:r>
          </a:p>
          <a:p>
            <a:pPr lvl="0"/>
            <a:endParaRPr lang="en-US" sz="1200" dirty="0"/>
          </a:p>
          <a:p>
            <a:pPr lvl="0"/>
            <a:r>
              <a:rPr lang="en-US" sz="1200" dirty="0"/>
              <a:t>Legislation on Tele franchise fees</a:t>
            </a:r>
          </a:p>
          <a:p>
            <a:pPr lvl="0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7571207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/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dirty="0"/>
              <a:t>Fund balance = $189,521</a:t>
            </a:r>
          </a:p>
          <a:p>
            <a:r>
              <a:rPr lang="en-IN" dirty="0"/>
              <a:t>Everything down due to Covid &amp; Renovations</a:t>
            </a:r>
          </a:p>
          <a:p>
            <a:r>
              <a:rPr lang="en-IN" dirty="0" err="1"/>
              <a:t>Misc</a:t>
            </a:r>
            <a:r>
              <a:rPr lang="en-IN" dirty="0"/>
              <a:t> revenue last year was from EDCD for renovations</a:t>
            </a:r>
          </a:p>
          <a:p>
            <a:r>
              <a:rPr lang="en-IN" dirty="0"/>
              <a:t>Contractual higher last year $10K for Active Net</a:t>
            </a:r>
          </a:p>
        </p:txBody>
      </p:sp>
    </p:spTree>
    <p:extLst>
      <p:ext uri="{BB962C8B-B14F-4D97-AF65-F5344CB8AC3E}">
        <p14:creationId xmlns:p14="http://schemas.microsoft.com/office/powerpoint/2010/main" val="30774269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/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u="sng" dirty="0"/>
              <a:t>FY2020</a:t>
            </a:r>
          </a:p>
          <a:p>
            <a:r>
              <a:rPr lang="en-IN" dirty="0"/>
              <a:t>Miscellaneous - Larry Little Bond - $79K</a:t>
            </a:r>
          </a:p>
          <a:p>
            <a:r>
              <a:rPr lang="en-IN" dirty="0"/>
              <a:t>Contractual</a:t>
            </a:r>
          </a:p>
          <a:p>
            <a:pPr lvl="1"/>
            <a:r>
              <a:rPr lang="en-IN" dirty="0"/>
              <a:t>$313K transfer to Water for Seneca West</a:t>
            </a:r>
          </a:p>
          <a:p>
            <a:pPr lvl="1"/>
            <a:r>
              <a:rPr lang="en-IN" dirty="0"/>
              <a:t>$179K to Community </a:t>
            </a:r>
            <a:r>
              <a:rPr lang="en-IN" dirty="0" err="1"/>
              <a:t>Center</a:t>
            </a:r>
            <a:r>
              <a:rPr lang="en-IN" dirty="0"/>
              <a:t> for Renovations</a:t>
            </a:r>
          </a:p>
          <a:p>
            <a:endParaRPr lang="en-IN" dirty="0"/>
          </a:p>
          <a:p>
            <a:r>
              <a:rPr lang="en-IN" u="sng" dirty="0"/>
              <a:t>FY21</a:t>
            </a:r>
          </a:p>
          <a:p>
            <a:r>
              <a:rPr lang="en-IN" dirty="0"/>
              <a:t>Fund Balance = $288,864</a:t>
            </a:r>
          </a:p>
          <a:p>
            <a:r>
              <a:rPr lang="en-IN" dirty="0"/>
              <a:t>$137K budget on the Project Funding Line</a:t>
            </a:r>
          </a:p>
          <a:p>
            <a:r>
              <a:rPr lang="en-IN" dirty="0"/>
              <a:t>$1,691 spent – Smash Dance – wall sign; partial fund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602534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/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dirty="0"/>
              <a:t>YTD revenues down 59%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dirty="0"/>
              <a:t>April Vs April collections up 45%</a:t>
            </a:r>
          </a:p>
          <a:p>
            <a:r>
              <a:rPr lang="en-IN" dirty="0"/>
              <a:t>Just starting COVID Lock Down at that time last year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269952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/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dirty="0"/>
              <a:t>Fund Balance = $434,817</a:t>
            </a:r>
          </a:p>
          <a:p>
            <a:r>
              <a:rPr lang="en-IN" dirty="0"/>
              <a:t>YTD Collections down 5%</a:t>
            </a:r>
          </a:p>
          <a:p>
            <a:r>
              <a:rPr lang="en-IN" dirty="0"/>
              <a:t>April Vs April collections up 30%</a:t>
            </a:r>
          </a:p>
          <a:p>
            <a:r>
              <a:rPr lang="en-IN" dirty="0"/>
              <a:t>Tier 1 Contractual higher because 5 bills paid vs 4; $66K/month to ATS</a:t>
            </a:r>
          </a:p>
          <a:p>
            <a:r>
              <a:rPr lang="en-IN" dirty="0"/>
              <a:t>Tier 1 Supplies higher due to IT purchases; laptop &amp; monitor</a:t>
            </a:r>
          </a:p>
          <a:p>
            <a:r>
              <a:rPr lang="en-IN" dirty="0"/>
              <a:t>Tier 2 Capital higher because of 3 PD Vehicles purchased</a:t>
            </a:r>
          </a:p>
          <a:p>
            <a:r>
              <a:rPr lang="en-IN" dirty="0"/>
              <a:t>RLC Fines – RLC Expenses = Amount to split with state; </a:t>
            </a:r>
          </a:p>
          <a:p>
            <a:r>
              <a:rPr lang="en-IN" dirty="0"/>
              <a:t>   add Late Fees to get Traffic Safety revenue amount.</a:t>
            </a:r>
          </a:p>
        </p:txBody>
      </p:sp>
    </p:spTree>
    <p:extLst>
      <p:ext uri="{BB962C8B-B14F-4D97-AF65-F5344CB8AC3E}">
        <p14:creationId xmlns:p14="http://schemas.microsoft.com/office/powerpoint/2010/main" val="3418785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27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006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84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198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123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866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395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079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387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927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587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4DD0B-05B0-42E9-B30E-C2C6A9122161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072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e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7526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 City of Leon Valley</a:t>
            </a:r>
            <a:br>
              <a:rPr lang="en-US" dirty="0"/>
            </a:br>
            <a:r>
              <a:rPr lang="en-US" dirty="0"/>
              <a:t>February 2026 Financial Report</a:t>
            </a:r>
            <a:br>
              <a:rPr lang="en-US" dirty="0"/>
            </a:br>
            <a:br>
              <a:rPr lang="en-US" sz="4000" dirty="0"/>
            </a:br>
            <a:br>
              <a:rPr lang="en-US" sz="4000" dirty="0"/>
            </a:br>
            <a:endParaRPr lang="en-US" sz="27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05400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City Council Meeting</a:t>
            </a:r>
          </a:p>
          <a:p>
            <a:r>
              <a:rPr lang="en-US" dirty="0">
                <a:solidFill>
                  <a:schemeClr val="tx1"/>
                </a:solidFill>
              </a:rPr>
              <a:t>March 17, 2026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A3EE75DA-5248-4ADE-8907-4C565ADD75FB}"/>
              </a:ext>
            </a:extLst>
          </p:cNvPr>
          <p:cNvSpPr txBox="1">
            <a:spLocks/>
          </p:cNvSpPr>
          <p:nvPr/>
        </p:nvSpPr>
        <p:spPr>
          <a:xfrm>
            <a:off x="1295400" y="4249357"/>
            <a:ext cx="6400800" cy="106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Carol Goering</a:t>
            </a:r>
          </a:p>
          <a:p>
            <a:r>
              <a:rPr lang="en-US" sz="2400" dirty="0">
                <a:solidFill>
                  <a:schemeClr val="tx1"/>
                </a:solidFill>
              </a:rPr>
              <a:t>  Finance Director</a:t>
            </a:r>
          </a:p>
        </p:txBody>
      </p:sp>
    </p:spTree>
    <p:extLst>
      <p:ext uri="{BB962C8B-B14F-4D97-AF65-F5344CB8AC3E}">
        <p14:creationId xmlns:p14="http://schemas.microsoft.com/office/powerpoint/2010/main" val="4016027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30259F-93CD-706F-E0D0-C0E4830CF2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4819167-A923-59B3-86D0-9B3410945F4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35E16CB0-B54E-EFA1-3A6F-E2803476C1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6573079"/>
              </p:ext>
            </p:extLst>
          </p:nvPr>
        </p:nvGraphicFramePr>
        <p:xfrm>
          <a:off x="2948781" y="304800"/>
          <a:ext cx="3246437" cy="464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3246077" imgH="4648091" progId="Excel.Sheet.12">
                  <p:embed/>
                </p:oleObj>
              </mc:Choice>
              <mc:Fallback>
                <p:oleObj name="Worksheet" r:id="rId4" imgW="3246077" imgH="4648091" progId="Excel.Sheet.12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35E16CB0-B54E-EFA1-3A6F-E2803476C10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948781" y="304800"/>
                        <a:ext cx="3246437" cy="464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020551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8A24F2-DF2B-76E8-6E58-7C712E44A7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EF63D97-7A2E-4F67-9D74-5A8C406E7F7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D27384B-A9E4-4377-1187-57360684E1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2912" y="457200"/>
            <a:ext cx="8258175" cy="521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2813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cs typeface="Arial" panose="020B0604020202020204" pitchFamily="34" charset="0"/>
              </a:rPr>
              <a:t>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Autofit/>
          </a:bodyPr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Transparency:</a:t>
            </a:r>
          </a:p>
          <a:p>
            <a:pPr marL="457200" lvl="1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To foster a government that is open, transparent, and accountable by ensuring clear communication, ethical decision-making, and active public engagement.</a:t>
            </a: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Fiscal Responsibility:</a:t>
            </a:r>
          </a:p>
          <a:p>
            <a:pPr marL="457200" lvl="1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To ensure responsible stewardship of public funds by maintaining a balanced budget, optimizing resources, and making strategic financial decisions that promote long-term sustainability.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9721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D94FD8-9E24-B75E-0E61-4157AE99A4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54193-17E6-EF7D-7E8D-8F5321A3CB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7526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 City of Leon Valley</a:t>
            </a:r>
            <a:br>
              <a:rPr lang="en-US" dirty="0"/>
            </a:br>
            <a:r>
              <a:rPr lang="en-US" dirty="0"/>
              <a:t>February 2026 Financial Report</a:t>
            </a:r>
            <a:br>
              <a:rPr lang="en-US" dirty="0"/>
            </a:br>
            <a:br>
              <a:rPr lang="en-US" sz="4000" dirty="0"/>
            </a:br>
            <a:br>
              <a:rPr lang="en-US" sz="4000" dirty="0"/>
            </a:br>
            <a:endParaRPr lang="en-US" sz="27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1AC129-6011-0362-2275-544233A45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5105400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City Council Meeting</a:t>
            </a:r>
          </a:p>
          <a:p>
            <a:r>
              <a:rPr lang="en-US" dirty="0">
                <a:solidFill>
                  <a:schemeClr val="tx1"/>
                </a:solidFill>
              </a:rPr>
              <a:t>March 17, 2026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5276E87-F0F0-9415-0E06-D41FDCF7B91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FBB1177C-0862-D577-4636-524AA2DE53A4}"/>
              </a:ext>
            </a:extLst>
          </p:cNvPr>
          <p:cNvSpPr txBox="1">
            <a:spLocks/>
          </p:cNvSpPr>
          <p:nvPr/>
        </p:nvSpPr>
        <p:spPr>
          <a:xfrm>
            <a:off x="1295400" y="4249357"/>
            <a:ext cx="6400800" cy="106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Carol Goering</a:t>
            </a:r>
          </a:p>
          <a:p>
            <a:r>
              <a:rPr lang="en-US" sz="2400" dirty="0">
                <a:solidFill>
                  <a:schemeClr val="tx1"/>
                </a:solidFill>
              </a:rPr>
              <a:t>  Finance Director</a:t>
            </a:r>
          </a:p>
        </p:txBody>
      </p:sp>
    </p:spTree>
    <p:extLst>
      <p:ext uri="{BB962C8B-B14F-4D97-AF65-F5344CB8AC3E}">
        <p14:creationId xmlns:p14="http://schemas.microsoft.com/office/powerpoint/2010/main" val="919188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1C7255D9-4044-582E-004E-36C4201FE4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46609" y="354632"/>
            <a:ext cx="6250782" cy="5826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141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6E431E-2AF9-6323-2635-90523366D2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DDB25E7-0ECB-45A1-8CEE-7D6F9091782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71A1A1C4-0E80-E477-2A69-9D7BA9FB0B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2033" y="609600"/>
            <a:ext cx="7019925" cy="101917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217E7FB-2E19-1360-F35D-9B8322B5D8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2034" y="1981200"/>
            <a:ext cx="7019925" cy="211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00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6D1229-8A34-7283-7BA7-18CC486DED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6E11F15-3D8B-1389-93CB-D3DC94B1E1B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72200"/>
            <a:ext cx="9144000" cy="67665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86011654-78EE-9188-08BB-6153B966E8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2050" y="609600"/>
            <a:ext cx="6819900" cy="521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7717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E3810E-CEB0-1DA3-D9B6-7F3AF090D9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E2CDC9B-E395-ECDF-7E41-6181ABB9D1D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68D7EC3-1C89-1A3D-72E2-0B3E3DA83A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8874" y="609600"/>
            <a:ext cx="6819900" cy="101917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CF0AE47-F672-E3AF-7497-F26EF548E08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35174" y="2133600"/>
            <a:ext cx="50673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4553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FD153CC7-9C53-AE01-F4FD-68948138BD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0625" y="609600"/>
            <a:ext cx="6762750" cy="482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4685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56CFC06-1DAE-6279-DDAE-6E2FFD4344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9200" y="609600"/>
            <a:ext cx="6705600" cy="3495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5282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45E9FF55-E59E-1396-3E34-3C6155E65C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9200" y="609600"/>
            <a:ext cx="6705600" cy="3495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85566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5C6BA0F-D896-B2A0-1224-B767795F67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88414" y="145222"/>
            <a:ext cx="5967171" cy="6060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807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23e94b7-02ef-474f-9222-90778b78cc75">
      <Terms xmlns="http://schemas.microsoft.com/office/infopath/2007/PartnerControls"/>
    </lcf76f155ced4ddcb4097134ff3c332f>
    <TaxCatchAll xmlns="c108f9c8-369b-4ab4-937c-df7b31b9139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7B973C47C1504A9DCAE77036798D71" ma:contentTypeVersion="14" ma:contentTypeDescription="Create a new document." ma:contentTypeScope="" ma:versionID="0f3438890d376812a1265b773d235834">
  <xsd:schema xmlns:xsd="http://www.w3.org/2001/XMLSchema" xmlns:xs="http://www.w3.org/2001/XMLSchema" xmlns:p="http://schemas.microsoft.com/office/2006/metadata/properties" xmlns:ns2="223e94b7-02ef-474f-9222-90778b78cc75" xmlns:ns3="c108f9c8-369b-4ab4-937c-df7b31b91393" targetNamespace="http://schemas.microsoft.com/office/2006/metadata/properties" ma:root="true" ma:fieldsID="10974b407586b4c5b184b521c1b4760e" ns2:_="" ns3:_="">
    <xsd:import namespace="223e94b7-02ef-474f-9222-90778b78cc75"/>
    <xsd:import namespace="c108f9c8-369b-4ab4-937c-df7b31b9139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3e94b7-02ef-474f-9222-90778b78cc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17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51ef714d-be02-45bf-9738-cd1d2a15e71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08f9c8-369b-4ab4-937c-df7b31b9139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09bd9e74-6738-42cc-8bf0-4928440d1fe2}" ma:internalName="TaxCatchAll" ma:showField="CatchAllData" ma:web="c108f9c8-369b-4ab4-937c-df7b31b913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CFE7C89-5D46-4FE1-B220-44A59D72B4FA}">
  <ds:schemaRefs>
    <ds:schemaRef ds:uri="http://schemas.microsoft.com/office/2006/metadata/properties"/>
    <ds:schemaRef ds:uri="http://schemas.microsoft.com/office/infopath/2007/PartnerControls"/>
    <ds:schemaRef ds:uri="dc11efca-a461-46c6-a604-6d6e23decda4"/>
    <ds:schemaRef ds:uri="425ef148-5ac2-4b6c-8a5a-9677039d05db"/>
  </ds:schemaRefs>
</ds:datastoreItem>
</file>

<file path=customXml/itemProps2.xml><?xml version="1.0" encoding="utf-8"?>
<ds:datastoreItem xmlns:ds="http://schemas.openxmlformats.org/officeDocument/2006/customXml" ds:itemID="{CD09F6A1-4831-4FCA-B76B-44DAA1076F0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ED06F53-466F-4DB0-9F0D-DD0F0DA2AA8A}"/>
</file>

<file path=docProps/app.xml><?xml version="1.0" encoding="utf-8"?>
<Properties xmlns="http://schemas.openxmlformats.org/officeDocument/2006/extended-properties" xmlns:vt="http://schemas.openxmlformats.org/officeDocument/2006/docPropsVTypes">
  <TotalTime>12907</TotalTime>
  <Words>1349</Words>
  <Application>Microsoft Office PowerPoint</Application>
  <PresentationFormat>On-screen Show (4:3)</PresentationFormat>
  <Paragraphs>147</Paragraphs>
  <Slides>13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Office Theme</vt:lpstr>
      <vt:lpstr>Worksheet</vt:lpstr>
      <vt:lpstr>   City of Leon Valley February 2026 Financial Report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GOALS</vt:lpstr>
      <vt:lpstr>   City of Leon Valley February 2026 Financial Report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Contract for Purchase of Property at 6878 Poss Rd</dc:title>
  <dc:creator>Melinda Smith</dc:creator>
  <cp:lastModifiedBy>Dawn Tarr</cp:lastModifiedBy>
  <cp:revision>616</cp:revision>
  <cp:lastPrinted>2021-04-12T17:24:15Z</cp:lastPrinted>
  <dcterms:created xsi:type="dcterms:W3CDTF">2013-08-20T13:59:31Z</dcterms:created>
  <dcterms:modified xsi:type="dcterms:W3CDTF">2026-03-05T17:29:22Z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2025-03-06T20:20:04Z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ab556818-5c78-4850-8e64-3a91b3ac51c7</vt:lpwstr>
  </property>
  <property fmtid="{D5CDD505-2E9C-101B-9397-08002B2CF9AE}" pid="7" name="MSIP_Label_defa4170-0d19-0005-0004-bc88714345d2_ActionId">
    <vt:lpwstr>2b9d8eb2-b2dd-444c-b737-d9ddb8b8ffd0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  <property fmtid="{D5CDD505-2E9C-101B-9397-08002B2CF9AE}" pid="10" name="ContentTypeId">
    <vt:lpwstr>0x010100077B973C47C1504A9DCAE77036798D71</vt:lpwstr>
  </property>
  <property fmtid="{D5CDD505-2E9C-101B-9397-08002B2CF9AE}" pid="11" name="MediaServiceImageTags">
    <vt:lpwstr/>
  </property>
</Properties>
</file>