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04" r:id="rId5"/>
    <p:sldId id="306" r:id="rId6"/>
    <p:sldId id="316" r:id="rId7"/>
    <p:sldId id="307" r:id="rId8"/>
    <p:sldId id="318" r:id="rId9"/>
    <p:sldId id="308" r:id="rId10"/>
    <p:sldId id="309" r:id="rId11"/>
    <p:sldId id="311" r:id="rId12"/>
    <p:sldId id="310" r:id="rId13"/>
    <p:sldId id="319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4315D6-D487-4F9F-8A65-B08B2801D088}" v="27" dt="2025-04-08T18:37:05.6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79" autoAdjust="0"/>
    <p:restoredTop sz="95256" autoAdjust="0"/>
  </p:normalViewPr>
  <p:slideViewPr>
    <p:cSldViewPr>
      <p:cViewPr varScale="1">
        <p:scale>
          <a:sx n="120" d="100"/>
          <a:sy n="120" d="100"/>
        </p:scale>
        <p:origin x="936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 Goering" userId="21393983-50ac-484c-945e-6cc529c2e12b" providerId="ADAL" clId="{7F4315D6-D487-4F9F-8A65-B08B2801D088}"/>
    <pc:docChg chg="undo custSel addSld delSld modSld sldOrd">
      <pc:chgData name="Carol Goering" userId="21393983-50ac-484c-945e-6cc529c2e12b" providerId="ADAL" clId="{7F4315D6-D487-4F9F-8A65-B08B2801D088}" dt="2025-04-08T18:37:41.368" v="102" actId="20577"/>
      <pc:docMkLst>
        <pc:docMk/>
      </pc:docMkLst>
      <pc:sldChg chg="modSp mod">
        <pc:chgData name="Carol Goering" userId="21393983-50ac-484c-945e-6cc529c2e12b" providerId="ADAL" clId="{7F4315D6-D487-4F9F-8A65-B08B2801D088}" dt="2025-04-08T18:37:30.110" v="85" actId="20577"/>
        <pc:sldMkLst>
          <pc:docMk/>
          <pc:sldMk cId="401602776" sldId="304"/>
        </pc:sldMkLst>
        <pc:spChg chg="mod">
          <ac:chgData name="Carol Goering" userId="21393983-50ac-484c-945e-6cc529c2e12b" providerId="ADAL" clId="{7F4315D6-D487-4F9F-8A65-B08B2801D088}" dt="2025-04-08T18:37:30.110" v="85" actId="20577"/>
          <ac:spMkLst>
            <pc:docMk/>
            <pc:sldMk cId="401602776" sldId="304"/>
            <ac:spMk id="2" creationId="{00000000-0000-0000-0000-000000000000}"/>
          </ac:spMkLst>
        </pc:spChg>
        <pc:spChg chg="mod">
          <ac:chgData name="Carol Goering" userId="21393983-50ac-484c-945e-6cc529c2e12b" providerId="ADAL" clId="{7F4315D6-D487-4F9F-8A65-B08B2801D088}" dt="2025-04-03T21:23:07.900" v="11" actId="20577"/>
          <ac:spMkLst>
            <pc:docMk/>
            <pc:sldMk cId="401602776" sldId="304"/>
            <ac:spMk id="3" creationId="{00000000-0000-0000-0000-000000000000}"/>
          </ac:spMkLst>
        </pc:spChg>
      </pc:sldChg>
      <pc:sldChg chg="addSp delSp modSp mod">
        <pc:chgData name="Carol Goering" userId="21393983-50ac-484c-945e-6cc529c2e12b" providerId="ADAL" clId="{7F4315D6-D487-4F9F-8A65-B08B2801D088}" dt="2025-04-08T18:35:47.660" v="56" actId="1076"/>
        <pc:sldMkLst>
          <pc:docMk/>
          <pc:sldMk cId="1536141203" sldId="306"/>
        </pc:sldMkLst>
        <pc:graphicFrameChg chg="add del mod">
          <ac:chgData name="Carol Goering" userId="21393983-50ac-484c-945e-6cc529c2e12b" providerId="ADAL" clId="{7F4315D6-D487-4F9F-8A65-B08B2801D088}" dt="2025-04-08T18:35:25.615" v="51" actId="478"/>
          <ac:graphicFrameMkLst>
            <pc:docMk/>
            <pc:sldMk cId="1536141203" sldId="306"/>
            <ac:graphicFrameMk id="2" creationId="{ED1CD930-1D6F-4E55-D2E5-E7D4DF57974B}"/>
          </ac:graphicFrameMkLst>
        </pc:graphicFrameChg>
        <pc:graphicFrameChg chg="add mod">
          <ac:chgData name="Carol Goering" userId="21393983-50ac-484c-945e-6cc529c2e12b" providerId="ADAL" clId="{7F4315D6-D487-4F9F-8A65-B08B2801D088}" dt="2025-04-08T18:35:47.660" v="56" actId="1076"/>
          <ac:graphicFrameMkLst>
            <pc:docMk/>
            <pc:sldMk cId="1536141203" sldId="306"/>
            <ac:graphicFrameMk id="3" creationId="{8CC78F7A-ADD0-CA3C-34F0-DE885B592C0C}"/>
          </ac:graphicFrameMkLst>
        </pc:graphicFrameChg>
      </pc:sldChg>
      <pc:sldChg chg="addSp delSp modSp mod">
        <pc:chgData name="Carol Goering" userId="21393983-50ac-484c-945e-6cc529c2e12b" providerId="ADAL" clId="{7F4315D6-D487-4F9F-8A65-B08B2801D088}" dt="2025-04-08T18:36:16.875" v="63" actId="1076"/>
        <pc:sldMkLst>
          <pc:docMk/>
          <pc:sldMk cId="4112373558" sldId="307"/>
        </pc:sldMkLst>
        <pc:graphicFrameChg chg="add del mod">
          <ac:chgData name="Carol Goering" userId="21393983-50ac-484c-945e-6cc529c2e12b" providerId="ADAL" clId="{7F4315D6-D487-4F9F-8A65-B08B2801D088}" dt="2025-04-08T18:36:08.545" v="61" actId="478"/>
          <ac:graphicFrameMkLst>
            <pc:docMk/>
            <pc:sldMk cId="4112373558" sldId="307"/>
            <ac:graphicFrameMk id="2" creationId="{365D8A8A-DBAB-1062-43E9-F2BE6897A997}"/>
          </ac:graphicFrameMkLst>
        </pc:graphicFrameChg>
        <pc:graphicFrameChg chg="add mod">
          <ac:chgData name="Carol Goering" userId="21393983-50ac-484c-945e-6cc529c2e12b" providerId="ADAL" clId="{7F4315D6-D487-4F9F-8A65-B08B2801D088}" dt="2025-04-08T18:36:16.875" v="63" actId="1076"/>
          <ac:graphicFrameMkLst>
            <pc:docMk/>
            <pc:sldMk cId="4112373558" sldId="307"/>
            <ac:graphicFrameMk id="3" creationId="{C52A0AB5-3A33-F199-87EC-C52E9B3D16AC}"/>
          </ac:graphicFrameMkLst>
        </pc:graphicFrameChg>
      </pc:sldChg>
      <pc:sldChg chg="addSp delSp modSp mod">
        <pc:chgData name="Carol Goering" userId="21393983-50ac-484c-945e-6cc529c2e12b" providerId="ADAL" clId="{7F4315D6-D487-4F9F-8A65-B08B2801D088}" dt="2025-04-08T18:36:30.794" v="66" actId="1076"/>
        <pc:sldMkLst>
          <pc:docMk/>
          <pc:sldMk cId="1672468569" sldId="308"/>
        </pc:sldMkLst>
        <pc:graphicFrameChg chg="add mod">
          <ac:chgData name="Carol Goering" userId="21393983-50ac-484c-945e-6cc529c2e12b" providerId="ADAL" clId="{7F4315D6-D487-4F9F-8A65-B08B2801D088}" dt="2025-04-08T18:36:30.794" v="66" actId="1076"/>
          <ac:graphicFrameMkLst>
            <pc:docMk/>
            <pc:sldMk cId="1672468569" sldId="308"/>
            <ac:graphicFrameMk id="2" creationId="{E8585794-A92A-3FB5-2A92-D9278EBA7665}"/>
          </ac:graphicFrameMkLst>
        </pc:graphicFrameChg>
        <pc:graphicFrameChg chg="add del mod">
          <ac:chgData name="Carol Goering" userId="21393983-50ac-484c-945e-6cc529c2e12b" providerId="ADAL" clId="{7F4315D6-D487-4F9F-8A65-B08B2801D088}" dt="2025-04-08T18:36:24.570" v="64" actId="478"/>
          <ac:graphicFrameMkLst>
            <pc:docMk/>
            <pc:sldMk cId="1672468569" sldId="308"/>
            <ac:graphicFrameMk id="3" creationId="{9878425B-F805-ED25-1393-6FDC0CC65D6C}"/>
          </ac:graphicFrameMkLst>
        </pc:graphicFrameChg>
      </pc:sldChg>
      <pc:sldChg chg="addSp delSp modSp mod">
        <pc:chgData name="Carol Goering" userId="21393983-50ac-484c-945e-6cc529c2e12b" providerId="ADAL" clId="{7F4315D6-D487-4F9F-8A65-B08B2801D088}" dt="2025-04-08T18:36:39.245" v="69" actId="1076"/>
        <pc:sldMkLst>
          <pc:docMk/>
          <pc:sldMk cId="1020528289" sldId="309"/>
        </pc:sldMkLst>
        <pc:graphicFrameChg chg="add del mod">
          <ac:chgData name="Carol Goering" userId="21393983-50ac-484c-945e-6cc529c2e12b" providerId="ADAL" clId="{7F4315D6-D487-4F9F-8A65-B08B2801D088}" dt="2025-04-08T18:36:33.123" v="67" actId="478"/>
          <ac:graphicFrameMkLst>
            <pc:docMk/>
            <pc:sldMk cId="1020528289" sldId="309"/>
            <ac:graphicFrameMk id="2" creationId="{E2CC7A51-6665-4B71-813E-68EBF914342E}"/>
          </ac:graphicFrameMkLst>
        </pc:graphicFrameChg>
        <pc:graphicFrameChg chg="add mod">
          <ac:chgData name="Carol Goering" userId="21393983-50ac-484c-945e-6cc529c2e12b" providerId="ADAL" clId="{7F4315D6-D487-4F9F-8A65-B08B2801D088}" dt="2025-04-08T18:36:39.245" v="69" actId="1076"/>
          <ac:graphicFrameMkLst>
            <pc:docMk/>
            <pc:sldMk cId="1020528289" sldId="309"/>
            <ac:graphicFrameMk id="3" creationId="{168A060C-3477-979E-D541-E02045636117}"/>
          </ac:graphicFrameMkLst>
        </pc:graphicFrameChg>
      </pc:sldChg>
      <pc:sldChg chg="addSp delSp modSp mod">
        <pc:chgData name="Carol Goering" userId="21393983-50ac-484c-945e-6cc529c2e12b" providerId="ADAL" clId="{7F4315D6-D487-4F9F-8A65-B08B2801D088}" dt="2025-04-08T18:37:05.657" v="74" actId="14100"/>
        <pc:sldMkLst>
          <pc:docMk/>
          <pc:sldMk cId="881807330" sldId="310"/>
        </pc:sldMkLst>
        <pc:graphicFrameChg chg="add del mod">
          <ac:chgData name="Carol Goering" userId="21393983-50ac-484c-945e-6cc529c2e12b" providerId="ADAL" clId="{7F4315D6-D487-4F9F-8A65-B08B2801D088}" dt="2025-04-08T18:36:52.232" v="70" actId="478"/>
          <ac:graphicFrameMkLst>
            <pc:docMk/>
            <pc:sldMk cId="881807330" sldId="310"/>
            <ac:graphicFrameMk id="2" creationId="{7B7065D3-CB60-E952-92C8-C8827A74ED1F}"/>
          </ac:graphicFrameMkLst>
        </pc:graphicFrameChg>
        <pc:graphicFrameChg chg="add mod">
          <ac:chgData name="Carol Goering" userId="21393983-50ac-484c-945e-6cc529c2e12b" providerId="ADAL" clId="{7F4315D6-D487-4F9F-8A65-B08B2801D088}" dt="2025-04-08T18:37:05.657" v="74" actId="14100"/>
          <ac:graphicFrameMkLst>
            <pc:docMk/>
            <pc:sldMk cId="881807330" sldId="310"/>
            <ac:graphicFrameMk id="3" creationId="{AE23E53E-D2D8-A64B-0E4F-6F02BC9B7005}"/>
          </ac:graphicFrameMkLst>
        </pc:graphicFrameChg>
      </pc:sldChg>
      <pc:sldChg chg="addSp delSp modSp mod">
        <pc:chgData name="Carol Goering" userId="21393983-50ac-484c-945e-6cc529c2e12b" providerId="ADAL" clId="{7F4315D6-D487-4F9F-8A65-B08B2801D088}" dt="2025-04-03T21:25:32.942" v="45" actId="1076"/>
        <pc:sldMkLst>
          <pc:docMk/>
          <pc:sldMk cId="2978556683" sldId="311"/>
        </pc:sldMkLst>
        <pc:graphicFrameChg chg="add mod">
          <ac:chgData name="Carol Goering" userId="21393983-50ac-484c-945e-6cc529c2e12b" providerId="ADAL" clId="{7F4315D6-D487-4F9F-8A65-B08B2801D088}" dt="2025-04-03T21:25:32.942" v="45" actId="1076"/>
          <ac:graphicFrameMkLst>
            <pc:docMk/>
            <pc:sldMk cId="2978556683" sldId="311"/>
            <ac:graphicFrameMk id="3" creationId="{790CB2D5-169E-D0A6-D6D9-8C692EEE5D9A}"/>
          </ac:graphicFrameMkLst>
        </pc:graphicFrameChg>
      </pc:sldChg>
      <pc:sldChg chg="del">
        <pc:chgData name="Carol Goering" userId="21393983-50ac-484c-945e-6cc529c2e12b" providerId="ADAL" clId="{7F4315D6-D487-4F9F-8A65-B08B2801D088}" dt="2025-04-03T21:23:15.186" v="15" actId="47"/>
        <pc:sldMkLst>
          <pc:docMk/>
          <pc:sldMk cId="1149495741" sldId="315"/>
        </pc:sldMkLst>
      </pc:sldChg>
      <pc:sldChg chg="addSp delSp modSp mod">
        <pc:chgData name="Carol Goering" userId="21393983-50ac-484c-945e-6cc529c2e12b" providerId="ADAL" clId="{7F4315D6-D487-4F9F-8A65-B08B2801D088}" dt="2025-04-08T18:36:03.959" v="60" actId="1076"/>
        <pc:sldMkLst>
          <pc:docMk/>
          <pc:sldMk cId="329200727" sldId="316"/>
        </pc:sldMkLst>
        <pc:graphicFrameChg chg="add mod">
          <ac:chgData name="Carol Goering" userId="21393983-50ac-484c-945e-6cc529c2e12b" providerId="ADAL" clId="{7F4315D6-D487-4F9F-8A65-B08B2801D088}" dt="2025-04-08T18:36:03.959" v="60" actId="1076"/>
          <ac:graphicFrameMkLst>
            <pc:docMk/>
            <pc:sldMk cId="329200727" sldId="316"/>
            <ac:graphicFrameMk id="2" creationId="{46769788-1A20-3898-8E12-A2EB0E955B1F}"/>
          </ac:graphicFrameMkLst>
        </pc:graphicFrameChg>
        <pc:graphicFrameChg chg="add mod">
          <ac:chgData name="Carol Goering" userId="21393983-50ac-484c-945e-6cc529c2e12b" providerId="ADAL" clId="{7F4315D6-D487-4F9F-8A65-B08B2801D088}" dt="2025-04-03T21:24:02.206" v="23" actId="1076"/>
          <ac:graphicFrameMkLst>
            <pc:docMk/>
            <pc:sldMk cId="329200727" sldId="316"/>
            <ac:graphicFrameMk id="6" creationId="{87819508-159A-9561-49B5-89A7ED879A49}"/>
          </ac:graphicFrameMkLst>
        </pc:graphicFrameChg>
        <pc:graphicFrameChg chg="add del mod">
          <ac:chgData name="Carol Goering" userId="21393983-50ac-484c-945e-6cc529c2e12b" providerId="ADAL" clId="{7F4315D6-D487-4F9F-8A65-B08B2801D088}" dt="2025-04-08T18:35:53.867" v="57" actId="478"/>
          <ac:graphicFrameMkLst>
            <pc:docMk/>
            <pc:sldMk cId="329200727" sldId="316"/>
            <ac:graphicFrameMk id="7" creationId="{CCAED13E-70C2-7A21-D8DF-CFFCFC075840}"/>
          </ac:graphicFrameMkLst>
        </pc:graphicFrameChg>
      </pc:sldChg>
      <pc:sldChg chg="addSp delSp modSp mod">
        <pc:chgData name="Carol Goering" userId="21393983-50ac-484c-945e-6cc529c2e12b" providerId="ADAL" clId="{7F4315D6-D487-4F9F-8A65-B08B2801D088}" dt="2025-04-03T21:24:53.186" v="36" actId="1076"/>
        <pc:sldMkLst>
          <pc:docMk/>
          <pc:sldMk cId="1984553160" sldId="318"/>
        </pc:sldMkLst>
        <pc:graphicFrameChg chg="add mod">
          <ac:chgData name="Carol Goering" userId="21393983-50ac-484c-945e-6cc529c2e12b" providerId="ADAL" clId="{7F4315D6-D487-4F9F-8A65-B08B2801D088}" dt="2025-04-03T21:24:44.990" v="34" actId="1076"/>
          <ac:graphicFrameMkLst>
            <pc:docMk/>
            <pc:sldMk cId="1984553160" sldId="318"/>
            <ac:graphicFrameMk id="3" creationId="{49A7BEA2-E98D-FDDB-A92E-343BD5D38EF3}"/>
          </ac:graphicFrameMkLst>
        </pc:graphicFrameChg>
        <pc:graphicFrameChg chg="add mod">
          <ac:chgData name="Carol Goering" userId="21393983-50ac-484c-945e-6cc529c2e12b" providerId="ADAL" clId="{7F4315D6-D487-4F9F-8A65-B08B2801D088}" dt="2025-04-03T21:24:53.186" v="36" actId="1076"/>
          <ac:graphicFrameMkLst>
            <pc:docMk/>
            <pc:sldMk cId="1984553160" sldId="318"/>
            <ac:graphicFrameMk id="6" creationId="{D8C271E7-6645-0F93-8867-057C6CF155E0}"/>
          </ac:graphicFrameMkLst>
        </pc:graphicFrameChg>
      </pc:sldChg>
      <pc:sldChg chg="modSp add mod ord">
        <pc:chgData name="Carol Goering" userId="21393983-50ac-484c-945e-6cc529c2e12b" providerId="ADAL" clId="{7F4315D6-D487-4F9F-8A65-B08B2801D088}" dt="2025-04-08T18:37:41.368" v="102" actId="20577"/>
        <pc:sldMkLst>
          <pc:docMk/>
          <pc:sldMk cId="1664224512" sldId="319"/>
        </pc:sldMkLst>
        <pc:spChg chg="mod">
          <ac:chgData name="Carol Goering" userId="21393983-50ac-484c-945e-6cc529c2e12b" providerId="ADAL" clId="{7F4315D6-D487-4F9F-8A65-B08B2801D088}" dt="2025-04-08T18:37:41.368" v="102" actId="20577"/>
          <ac:spMkLst>
            <pc:docMk/>
            <pc:sldMk cId="1664224512" sldId="319"/>
            <ac:spMk id="2" creationId="{EFA1316C-D534-0FF8-E0A7-F86DD2CAE87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200"/>
            </a:lvl1pPr>
          </a:lstStyle>
          <a:p>
            <a:fld id="{4BBFE64B-3180-4514-8697-A6B6CA8323E4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6012671B-9292-40EC-8DB7-F32CE36719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052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AF132C-9250-4DD1-AE96-0FD655559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361" y="276432"/>
            <a:ext cx="5607679" cy="366071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dirty="0"/>
              <a:t>Licenses, Permits, Fees &amp; Fines</a:t>
            </a:r>
          </a:p>
          <a:p>
            <a:pPr lvl="1"/>
            <a:r>
              <a:rPr lang="en-US" dirty="0"/>
              <a:t>RLC</a:t>
            </a:r>
          </a:p>
          <a:p>
            <a:pPr lvl="1"/>
            <a:r>
              <a:rPr lang="en-US" dirty="0"/>
              <a:t>	$2M	$1.3M	64%CY	(12%)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Court	</a:t>
            </a:r>
          </a:p>
          <a:p>
            <a:pPr lvl="1"/>
            <a:r>
              <a:rPr lang="en-US" dirty="0"/>
              <a:t>	$600K	$190K	32%CY	(38%)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EMS</a:t>
            </a:r>
          </a:p>
          <a:p>
            <a:pPr lvl="1"/>
            <a:r>
              <a:rPr lang="en-US" dirty="0"/>
              <a:t>	$330K	$134K	41%CY	(28%)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Impound</a:t>
            </a:r>
          </a:p>
          <a:p>
            <a:pPr lvl="1"/>
            <a:r>
              <a:rPr lang="en-US" dirty="0"/>
              <a:t>	$297K	$48K	16%CY	(63%)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Building Department</a:t>
            </a:r>
          </a:p>
          <a:p>
            <a:pPr lvl="1"/>
            <a:r>
              <a:rPr lang="en-US" dirty="0"/>
              <a:t>	$200K	$145K	73%CY	22%py</a:t>
            </a:r>
          </a:p>
          <a:p>
            <a:pPr lvl="1"/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7975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lIns="93171" tIns="46586" rIns="93171" bIns="46586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599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B3D438-63B5-663F-81CE-65408C95FC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5BD26D5-BF84-9E89-C589-47554F7124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963FA43-D17A-F122-3177-DA447803D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lIns="93171" tIns="46586" rIns="93171" bIns="46586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394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6FAE27B-B592-4054-8B4B-439EC2839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361" y="276433"/>
            <a:ext cx="5607679" cy="711496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sz="1200" b="1" dirty="0"/>
              <a:t>Revenues</a:t>
            </a:r>
            <a:r>
              <a:rPr lang="en-US" sz="1200" dirty="0"/>
              <a:t>		</a:t>
            </a:r>
            <a:r>
              <a:rPr lang="en-US" sz="1200" u="sng" dirty="0"/>
              <a:t>Budget</a:t>
            </a:r>
            <a:r>
              <a:rPr lang="en-US" sz="1200" dirty="0"/>
              <a:t>	</a:t>
            </a:r>
            <a:r>
              <a:rPr lang="en-US" sz="1200" u="sng" dirty="0"/>
              <a:t>YTD</a:t>
            </a:r>
            <a:r>
              <a:rPr lang="en-US" sz="1200" dirty="0"/>
              <a:t>	</a:t>
            </a:r>
            <a:r>
              <a:rPr lang="en-US" sz="1200" u="sng" dirty="0"/>
              <a:t>CY%</a:t>
            </a:r>
            <a:r>
              <a:rPr lang="en-US" sz="1200" dirty="0"/>
              <a:t>	</a:t>
            </a:r>
            <a:r>
              <a:rPr lang="en-US" sz="1200" u="sng" dirty="0"/>
              <a:t>Vs PY</a:t>
            </a:r>
          </a:p>
          <a:p>
            <a:pPr lvl="0"/>
            <a:r>
              <a:rPr lang="en-US" sz="1200" dirty="0"/>
              <a:t>Franchise Taxes</a:t>
            </a:r>
          </a:p>
          <a:p>
            <a:pPr lvl="0"/>
            <a:r>
              <a:rPr lang="en-US" sz="1200" dirty="0"/>
              <a:t>            CPS		$669K	$294K	44%	37%</a:t>
            </a:r>
          </a:p>
          <a:p>
            <a:pPr lvl="1"/>
            <a:r>
              <a:rPr lang="en-US" sz="1200" dirty="0"/>
              <a:t>Cable		$127K	$31K	25%	(19%)</a:t>
            </a:r>
          </a:p>
          <a:p>
            <a:pPr lvl="1"/>
            <a:r>
              <a:rPr lang="en-US" sz="1200" dirty="0"/>
              <a:t>Waste Collect	$53K	$19K	36%	8%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Licenses, Permits, Fees &amp; Fines</a:t>
            </a:r>
          </a:p>
          <a:p>
            <a:pPr lvl="1"/>
            <a:r>
              <a:rPr lang="en-US" sz="1200" dirty="0"/>
              <a:t>RLC		$2M	$1.3M	64%	(5%)</a:t>
            </a:r>
          </a:p>
          <a:p>
            <a:pPr lvl="1"/>
            <a:r>
              <a:rPr lang="en-US" sz="1200" dirty="0"/>
              <a:t>Court		$600K	$190K	32%	(17%)</a:t>
            </a:r>
          </a:p>
          <a:p>
            <a:pPr lvl="1"/>
            <a:r>
              <a:rPr lang="en-US" sz="1200" dirty="0"/>
              <a:t>EMS		$330K	$134K	41%	(24%)</a:t>
            </a:r>
          </a:p>
          <a:p>
            <a:pPr lvl="1"/>
            <a:r>
              <a:rPr lang="en-US" sz="1200" dirty="0"/>
              <a:t>Impound	$297K	$48K	16%	(59%)</a:t>
            </a:r>
          </a:p>
          <a:p>
            <a:pPr lvl="1"/>
            <a:r>
              <a:rPr lang="en-US" sz="1200" dirty="0"/>
              <a:t>Building Depart	$200K	$145K	73%	30%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Miscellaneous – $79K Larry Little Bond in FY20 </a:t>
            </a:r>
          </a:p>
          <a:p>
            <a:pPr lvl="1"/>
            <a:r>
              <a:rPr lang="en-US" sz="1200" dirty="0"/>
              <a:t>Interest	$100K	$1.6K	1.6%	(97%) - $63K</a:t>
            </a:r>
          </a:p>
          <a:p>
            <a:pPr lvl="1"/>
            <a:r>
              <a:rPr lang="en-US" sz="1200" dirty="0"/>
              <a:t>Misc.		$47K	$94K	200%	0                 (without $40K Huebner Well Ins. </a:t>
            </a:r>
            <a:r>
              <a:rPr lang="en-US" sz="1200" dirty="0" err="1"/>
              <a:t>Reimb</a:t>
            </a:r>
            <a:r>
              <a:rPr lang="en-US" sz="1200" dirty="0"/>
              <a:t>. – Transferred to Water)</a:t>
            </a:r>
          </a:p>
          <a:p>
            <a:pPr lvl="1"/>
            <a:r>
              <a:rPr lang="en-US" sz="1200" dirty="0"/>
              <a:t>Special Events	$39K	0	0	$8K</a:t>
            </a:r>
          </a:p>
          <a:p>
            <a:pPr lvl="1"/>
            <a:r>
              <a:rPr lang="en-US" sz="1200" dirty="0"/>
              <a:t>Credit Card Fees	$36K	$18K	50%	22%</a:t>
            </a:r>
          </a:p>
          <a:p>
            <a:pPr lvl="1"/>
            <a:endParaRPr lang="en-US" sz="1200" dirty="0"/>
          </a:p>
          <a:p>
            <a:pPr lvl="0"/>
            <a:r>
              <a:rPr lang="en-US" sz="1200" b="1" dirty="0"/>
              <a:t>Expenses</a:t>
            </a:r>
          </a:p>
          <a:p>
            <a:pPr lvl="0"/>
            <a:r>
              <a:rPr lang="en-US" sz="1200" dirty="0"/>
              <a:t>Finance - $17K Tyler Tech. – Bill paid at start of FY, not in June as previous years</a:t>
            </a:r>
          </a:p>
          <a:p>
            <a:pPr lvl="0"/>
            <a:r>
              <a:rPr lang="en-US" sz="1200" dirty="0"/>
              <a:t>Fire – Ambulance - $238K</a:t>
            </a:r>
          </a:p>
          <a:p>
            <a:pPr lvl="0"/>
            <a:r>
              <a:rPr lang="en-US" sz="1200" dirty="0"/>
              <a:t>PW – </a:t>
            </a:r>
            <a:r>
              <a:rPr lang="en-US" sz="1200" dirty="0" err="1"/>
              <a:t>ComCntr</a:t>
            </a:r>
            <a:r>
              <a:rPr lang="en-US" sz="1200" dirty="0"/>
              <a:t> Upgrades carried over - $322K</a:t>
            </a:r>
          </a:p>
          <a:p>
            <a:pPr lvl="0"/>
            <a:r>
              <a:rPr lang="en-US" sz="1200" dirty="0"/>
              <a:t>EDCD – PY Seneca $313K; </a:t>
            </a:r>
            <a:r>
              <a:rPr lang="en-US" sz="1200" dirty="0" err="1"/>
              <a:t>ComCntr</a:t>
            </a:r>
            <a:r>
              <a:rPr lang="en-US" sz="1200" dirty="0"/>
              <a:t> $179K</a:t>
            </a:r>
          </a:p>
          <a:p>
            <a:pPr lvl="0"/>
            <a:r>
              <a:rPr lang="en-US" sz="1200" dirty="0"/>
              <a:t>Parks – PY Playground Equipment $195K</a:t>
            </a:r>
          </a:p>
          <a:p>
            <a:pPr lvl="0"/>
            <a:endParaRPr lang="en-US" sz="1200" dirty="0"/>
          </a:p>
          <a:p>
            <a:pPr lvl="0"/>
            <a:r>
              <a:rPr lang="en-US" sz="1200" dirty="0"/>
              <a:t>Legislation on Tele franchise fees</a:t>
            </a:r>
          </a:p>
          <a:p>
            <a:pPr lvl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46872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8CCD99-89AA-6BC3-5145-69DA7D0823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0F6276B-2C69-C939-F08F-9D6CECDB8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361" y="276433"/>
            <a:ext cx="5607679" cy="711496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sz="1200" b="1" dirty="0"/>
              <a:t>Revenues</a:t>
            </a:r>
            <a:r>
              <a:rPr lang="en-US" sz="1200" dirty="0"/>
              <a:t>		</a:t>
            </a:r>
            <a:r>
              <a:rPr lang="en-US" sz="1200" u="sng" dirty="0"/>
              <a:t>Budget</a:t>
            </a:r>
            <a:r>
              <a:rPr lang="en-US" sz="1200" dirty="0"/>
              <a:t>	</a:t>
            </a:r>
            <a:r>
              <a:rPr lang="en-US" sz="1200" u="sng" dirty="0"/>
              <a:t>YTD</a:t>
            </a:r>
            <a:r>
              <a:rPr lang="en-US" sz="1200" dirty="0"/>
              <a:t>	</a:t>
            </a:r>
            <a:r>
              <a:rPr lang="en-US" sz="1200" u="sng" dirty="0"/>
              <a:t>CY%</a:t>
            </a:r>
            <a:r>
              <a:rPr lang="en-US" sz="1200" dirty="0"/>
              <a:t>	</a:t>
            </a:r>
            <a:r>
              <a:rPr lang="en-US" sz="1200" u="sng" dirty="0"/>
              <a:t>Vs PY</a:t>
            </a:r>
          </a:p>
          <a:p>
            <a:pPr lvl="0"/>
            <a:r>
              <a:rPr lang="en-US" sz="1200" dirty="0"/>
              <a:t>Franchise Taxes</a:t>
            </a:r>
          </a:p>
          <a:p>
            <a:pPr lvl="0"/>
            <a:r>
              <a:rPr lang="en-US" sz="1200" dirty="0"/>
              <a:t>            CPS		$669K	$294K	44%	37%</a:t>
            </a:r>
          </a:p>
          <a:p>
            <a:pPr lvl="1"/>
            <a:r>
              <a:rPr lang="en-US" sz="1200" dirty="0"/>
              <a:t>Cable		$127K	$31K	25%	(19%)</a:t>
            </a:r>
          </a:p>
          <a:p>
            <a:pPr lvl="1"/>
            <a:r>
              <a:rPr lang="en-US" sz="1200" dirty="0"/>
              <a:t>Waste Collect	$53K	$19K	36%	8%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Licenses, Permits, Fees &amp; Fines</a:t>
            </a:r>
          </a:p>
          <a:p>
            <a:pPr lvl="1"/>
            <a:r>
              <a:rPr lang="en-US" sz="1200" dirty="0"/>
              <a:t>RLC		$2M	$1.3M	64%	(5%)</a:t>
            </a:r>
          </a:p>
          <a:p>
            <a:pPr lvl="1"/>
            <a:r>
              <a:rPr lang="en-US" sz="1200" dirty="0"/>
              <a:t>Court		$600K	$190K	32%	(17%)</a:t>
            </a:r>
          </a:p>
          <a:p>
            <a:pPr lvl="1"/>
            <a:r>
              <a:rPr lang="en-US" sz="1200" dirty="0"/>
              <a:t>EMS		$330K	$134K	41%	(24%)</a:t>
            </a:r>
          </a:p>
          <a:p>
            <a:pPr lvl="1"/>
            <a:r>
              <a:rPr lang="en-US" sz="1200" dirty="0"/>
              <a:t>Impound	$297K	$48K	16%	(59%)</a:t>
            </a:r>
          </a:p>
          <a:p>
            <a:pPr lvl="1"/>
            <a:r>
              <a:rPr lang="en-US" sz="1200" dirty="0"/>
              <a:t>Building Depart	$200K	$145K	73%	30%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Miscellaneous – $79K Larry Little Bond in FY20 </a:t>
            </a:r>
          </a:p>
          <a:p>
            <a:pPr lvl="1"/>
            <a:r>
              <a:rPr lang="en-US" sz="1200" dirty="0"/>
              <a:t>Interest	$100K	$1.6K	1.6%	(97%) - $63K</a:t>
            </a:r>
          </a:p>
          <a:p>
            <a:pPr lvl="1"/>
            <a:r>
              <a:rPr lang="en-US" sz="1200" dirty="0"/>
              <a:t>Misc.		$47K	$94K	200%	0                 (without $40K Huebner Well Ins. </a:t>
            </a:r>
            <a:r>
              <a:rPr lang="en-US" sz="1200" dirty="0" err="1"/>
              <a:t>Reimb</a:t>
            </a:r>
            <a:r>
              <a:rPr lang="en-US" sz="1200" dirty="0"/>
              <a:t>. – Transferred to Water)</a:t>
            </a:r>
          </a:p>
          <a:p>
            <a:pPr lvl="1"/>
            <a:r>
              <a:rPr lang="en-US" sz="1200" dirty="0"/>
              <a:t>Special Events	$39K	0	0	$8K</a:t>
            </a:r>
          </a:p>
          <a:p>
            <a:pPr lvl="1"/>
            <a:r>
              <a:rPr lang="en-US" sz="1200" dirty="0"/>
              <a:t>Credit Card Fees	$36K	$18K	50%	22%</a:t>
            </a:r>
          </a:p>
          <a:p>
            <a:pPr lvl="1"/>
            <a:endParaRPr lang="en-US" sz="1200" dirty="0"/>
          </a:p>
          <a:p>
            <a:pPr lvl="0"/>
            <a:r>
              <a:rPr lang="en-US" sz="1200" b="1" dirty="0"/>
              <a:t>Expenses</a:t>
            </a:r>
          </a:p>
          <a:p>
            <a:pPr lvl="0"/>
            <a:r>
              <a:rPr lang="en-US" sz="1200" dirty="0"/>
              <a:t>Finance - $17K Tyler Tech. – Bill paid at start of FY, not in June as previous years</a:t>
            </a:r>
          </a:p>
          <a:p>
            <a:pPr lvl="0"/>
            <a:r>
              <a:rPr lang="en-US" sz="1200" dirty="0"/>
              <a:t>Fire – Ambulance - $238K</a:t>
            </a:r>
          </a:p>
          <a:p>
            <a:pPr lvl="0"/>
            <a:r>
              <a:rPr lang="en-US" sz="1200" dirty="0"/>
              <a:t>PW – </a:t>
            </a:r>
            <a:r>
              <a:rPr lang="en-US" sz="1200" dirty="0" err="1"/>
              <a:t>ComCntr</a:t>
            </a:r>
            <a:r>
              <a:rPr lang="en-US" sz="1200" dirty="0"/>
              <a:t> Upgrades carried over - $322K</a:t>
            </a:r>
          </a:p>
          <a:p>
            <a:pPr lvl="0"/>
            <a:r>
              <a:rPr lang="en-US" sz="1200" dirty="0"/>
              <a:t>EDCD – PY Seneca $313K; </a:t>
            </a:r>
            <a:r>
              <a:rPr lang="en-US" sz="1200" dirty="0" err="1"/>
              <a:t>ComCntr</a:t>
            </a:r>
            <a:r>
              <a:rPr lang="en-US" sz="1200" dirty="0"/>
              <a:t> $179K</a:t>
            </a:r>
          </a:p>
          <a:p>
            <a:pPr lvl="0"/>
            <a:r>
              <a:rPr lang="en-US" sz="1200" dirty="0"/>
              <a:t>Parks – PY Playground Equipment $195K</a:t>
            </a:r>
          </a:p>
          <a:p>
            <a:pPr lvl="0"/>
            <a:endParaRPr lang="en-US" sz="1200" dirty="0"/>
          </a:p>
          <a:p>
            <a:pPr lvl="0"/>
            <a:r>
              <a:rPr lang="en-US" sz="1200" dirty="0"/>
              <a:t>Legislation on Tele franchise fees</a:t>
            </a:r>
          </a:p>
          <a:p>
            <a:pPr lvl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3906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</a:t>
            </a:r>
          </a:p>
          <a:p>
            <a:r>
              <a:rPr lang="en-IN" dirty="0"/>
              <a:t>FY20 Miscellaneous Revenue - $313K Seneca West from EDCD</a:t>
            </a:r>
          </a:p>
          <a:p>
            <a:r>
              <a:rPr lang="en-IN" dirty="0"/>
              <a:t>FY20 Storm Water – Forest Meadow &amp; Seneca</a:t>
            </a:r>
          </a:p>
          <a:p>
            <a:r>
              <a:rPr lang="en-IN" dirty="0"/>
              <a:t>What are customer fees</a:t>
            </a:r>
          </a:p>
          <a:p>
            <a:pPr lvl="1"/>
            <a:r>
              <a:rPr lang="en-IN" dirty="0"/>
              <a:t>Customer penalties</a:t>
            </a:r>
          </a:p>
          <a:p>
            <a:pPr lvl="1"/>
            <a:r>
              <a:rPr lang="en-IN" dirty="0"/>
              <a:t>SW penalties</a:t>
            </a:r>
          </a:p>
          <a:p>
            <a:pPr lvl="1"/>
            <a:r>
              <a:rPr lang="en-IN" dirty="0"/>
              <a:t>Disconnection fees</a:t>
            </a:r>
          </a:p>
          <a:p>
            <a:pPr lvl="1"/>
            <a:r>
              <a:rPr lang="en-IN" dirty="0"/>
              <a:t>TECQ Public Health fees</a:t>
            </a:r>
          </a:p>
          <a:p>
            <a:r>
              <a:rPr lang="en-IN" dirty="0"/>
              <a:t>What are other sources/uses – transfer out to debt service for bond payment</a:t>
            </a:r>
          </a:p>
          <a:p>
            <a:r>
              <a:rPr lang="en-IN" dirty="0"/>
              <a:t>Debt payments; Feb &amp; Aug; initially from debt service fund</a:t>
            </a:r>
          </a:p>
        </p:txBody>
      </p:sp>
    </p:spTree>
    <p:extLst>
      <p:ext uri="{BB962C8B-B14F-4D97-AF65-F5344CB8AC3E}">
        <p14:creationId xmlns:p14="http://schemas.microsoft.com/office/powerpoint/2010/main" val="3713178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95A4A0-F6A3-AC85-DE91-D7CEA05940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8E80678-7AEE-C598-3D6D-14779DB27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361" y="276433"/>
            <a:ext cx="5607679" cy="711496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sz="1200" b="1" dirty="0"/>
              <a:t>Revenues</a:t>
            </a:r>
            <a:r>
              <a:rPr lang="en-US" sz="1200" dirty="0"/>
              <a:t>		</a:t>
            </a:r>
            <a:r>
              <a:rPr lang="en-US" sz="1200" u="sng" dirty="0"/>
              <a:t>Budget</a:t>
            </a:r>
            <a:r>
              <a:rPr lang="en-US" sz="1200" dirty="0"/>
              <a:t>	</a:t>
            </a:r>
            <a:r>
              <a:rPr lang="en-US" sz="1200" u="sng" dirty="0"/>
              <a:t>YTD</a:t>
            </a:r>
            <a:r>
              <a:rPr lang="en-US" sz="1200" dirty="0"/>
              <a:t>	</a:t>
            </a:r>
            <a:r>
              <a:rPr lang="en-US" sz="1200" u="sng" dirty="0"/>
              <a:t>CY%</a:t>
            </a:r>
            <a:r>
              <a:rPr lang="en-US" sz="1200" dirty="0"/>
              <a:t>	</a:t>
            </a:r>
            <a:r>
              <a:rPr lang="en-US" sz="1200" u="sng" dirty="0"/>
              <a:t>Vs PY</a:t>
            </a:r>
          </a:p>
          <a:p>
            <a:pPr lvl="0"/>
            <a:r>
              <a:rPr lang="en-US" sz="1200" dirty="0"/>
              <a:t>Franchise Taxes</a:t>
            </a:r>
          </a:p>
          <a:p>
            <a:pPr lvl="0"/>
            <a:r>
              <a:rPr lang="en-US" sz="1200" dirty="0"/>
              <a:t>            CPS		$669K	$294K	44%	37%</a:t>
            </a:r>
          </a:p>
          <a:p>
            <a:pPr lvl="1"/>
            <a:r>
              <a:rPr lang="en-US" sz="1200" dirty="0"/>
              <a:t>Cable		$127K	$31K	25%	(19%)</a:t>
            </a:r>
          </a:p>
          <a:p>
            <a:pPr lvl="1"/>
            <a:r>
              <a:rPr lang="en-US" sz="1200" dirty="0"/>
              <a:t>Waste Collect	$53K	$19K	36%	8%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Licenses, Permits, Fees &amp; Fines</a:t>
            </a:r>
          </a:p>
          <a:p>
            <a:pPr lvl="1"/>
            <a:r>
              <a:rPr lang="en-US" sz="1200" dirty="0"/>
              <a:t>RLC		$2M	$1.3M	64%	(5%)</a:t>
            </a:r>
          </a:p>
          <a:p>
            <a:pPr lvl="1"/>
            <a:r>
              <a:rPr lang="en-US" sz="1200" dirty="0"/>
              <a:t>Court		$600K	$190K	32%	(17%)</a:t>
            </a:r>
          </a:p>
          <a:p>
            <a:pPr lvl="1"/>
            <a:r>
              <a:rPr lang="en-US" sz="1200" dirty="0"/>
              <a:t>EMS		$330K	$134K	41%	(24%)</a:t>
            </a:r>
          </a:p>
          <a:p>
            <a:pPr lvl="1"/>
            <a:r>
              <a:rPr lang="en-US" sz="1200" dirty="0"/>
              <a:t>Impound	$297K	$48K	16%	(59%)</a:t>
            </a:r>
          </a:p>
          <a:p>
            <a:pPr lvl="1"/>
            <a:r>
              <a:rPr lang="en-US" sz="1200" dirty="0"/>
              <a:t>Building Depart	$200K	$145K	73%	30%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Miscellaneous – $79K Larry Little Bond in FY20 </a:t>
            </a:r>
          </a:p>
          <a:p>
            <a:pPr lvl="1"/>
            <a:r>
              <a:rPr lang="en-US" sz="1200" dirty="0"/>
              <a:t>Interest	$100K	$1.6K	1.6%	(97%) - $63K</a:t>
            </a:r>
          </a:p>
          <a:p>
            <a:pPr lvl="1"/>
            <a:r>
              <a:rPr lang="en-US" sz="1200" dirty="0"/>
              <a:t>Misc.		$47K	$94K	200%	0                 (without $40K Huebner Well Ins. </a:t>
            </a:r>
            <a:r>
              <a:rPr lang="en-US" sz="1200" dirty="0" err="1"/>
              <a:t>Reimb</a:t>
            </a:r>
            <a:r>
              <a:rPr lang="en-US" sz="1200" dirty="0"/>
              <a:t>. – Transferred to Water)</a:t>
            </a:r>
          </a:p>
          <a:p>
            <a:pPr lvl="1"/>
            <a:r>
              <a:rPr lang="en-US" sz="1200" dirty="0"/>
              <a:t>Special Events	$39K	0	0	$8K</a:t>
            </a:r>
          </a:p>
          <a:p>
            <a:pPr lvl="1"/>
            <a:r>
              <a:rPr lang="en-US" sz="1200" dirty="0"/>
              <a:t>Credit Card Fees	$36K	$18K	50%	22%</a:t>
            </a:r>
          </a:p>
          <a:p>
            <a:pPr lvl="1"/>
            <a:endParaRPr lang="en-US" sz="1200" dirty="0"/>
          </a:p>
          <a:p>
            <a:pPr lvl="0"/>
            <a:r>
              <a:rPr lang="en-US" sz="1200" b="1" dirty="0"/>
              <a:t>Expenses</a:t>
            </a:r>
          </a:p>
          <a:p>
            <a:pPr lvl="0"/>
            <a:r>
              <a:rPr lang="en-US" sz="1200" dirty="0"/>
              <a:t>Finance - $17K Tyler Tech. – Bill paid at start of FY, not in June as previous years</a:t>
            </a:r>
          </a:p>
          <a:p>
            <a:pPr lvl="0"/>
            <a:r>
              <a:rPr lang="en-US" sz="1200" dirty="0"/>
              <a:t>Fire – Ambulance - $238K</a:t>
            </a:r>
          </a:p>
          <a:p>
            <a:pPr lvl="0"/>
            <a:r>
              <a:rPr lang="en-US" sz="1200" dirty="0"/>
              <a:t>PW – </a:t>
            </a:r>
            <a:r>
              <a:rPr lang="en-US" sz="1200" dirty="0" err="1"/>
              <a:t>ComCntr</a:t>
            </a:r>
            <a:r>
              <a:rPr lang="en-US" sz="1200" dirty="0"/>
              <a:t> Upgrades carried over - $322K</a:t>
            </a:r>
          </a:p>
          <a:p>
            <a:pPr lvl="0"/>
            <a:r>
              <a:rPr lang="en-US" sz="1200" dirty="0"/>
              <a:t>EDCD – PY Seneca $313K; </a:t>
            </a:r>
            <a:r>
              <a:rPr lang="en-US" sz="1200" dirty="0" err="1"/>
              <a:t>ComCntr</a:t>
            </a:r>
            <a:r>
              <a:rPr lang="en-US" sz="1200" dirty="0"/>
              <a:t> $179K</a:t>
            </a:r>
          </a:p>
          <a:p>
            <a:pPr lvl="0"/>
            <a:r>
              <a:rPr lang="en-US" sz="1200" dirty="0"/>
              <a:t>Parks – PY Playground Equipment $195K</a:t>
            </a:r>
          </a:p>
          <a:p>
            <a:pPr lvl="0"/>
            <a:endParaRPr lang="en-US" sz="1200" dirty="0"/>
          </a:p>
          <a:p>
            <a:pPr lvl="0"/>
            <a:r>
              <a:rPr lang="en-US" sz="1200" dirty="0"/>
              <a:t>Legislation on Tele franchise fees</a:t>
            </a:r>
          </a:p>
          <a:p>
            <a:pPr lvl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57120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 = $189,521</a:t>
            </a:r>
          </a:p>
          <a:p>
            <a:r>
              <a:rPr lang="en-IN" dirty="0"/>
              <a:t>Everything down due to Covid &amp; Renovations</a:t>
            </a:r>
          </a:p>
          <a:p>
            <a:r>
              <a:rPr lang="en-IN" dirty="0" err="1"/>
              <a:t>Misc</a:t>
            </a:r>
            <a:r>
              <a:rPr lang="en-IN" dirty="0"/>
              <a:t> revenue last year was from EDCD for renovations</a:t>
            </a:r>
          </a:p>
          <a:p>
            <a:r>
              <a:rPr lang="en-IN" dirty="0"/>
              <a:t>Contractual higher last year $10K for Active Net</a:t>
            </a:r>
          </a:p>
        </p:txBody>
      </p:sp>
    </p:spTree>
    <p:extLst>
      <p:ext uri="{BB962C8B-B14F-4D97-AF65-F5344CB8AC3E}">
        <p14:creationId xmlns:p14="http://schemas.microsoft.com/office/powerpoint/2010/main" val="3077426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u="sng" dirty="0"/>
              <a:t>FY2020</a:t>
            </a:r>
          </a:p>
          <a:p>
            <a:r>
              <a:rPr lang="en-IN" dirty="0"/>
              <a:t>Miscellaneous - Larry Little Bond - $79K</a:t>
            </a:r>
          </a:p>
          <a:p>
            <a:r>
              <a:rPr lang="en-IN" dirty="0"/>
              <a:t>Contractual</a:t>
            </a:r>
          </a:p>
          <a:p>
            <a:pPr lvl="1"/>
            <a:r>
              <a:rPr lang="en-IN" dirty="0"/>
              <a:t>$313K transfer to Water for Seneca West</a:t>
            </a:r>
          </a:p>
          <a:p>
            <a:pPr lvl="1"/>
            <a:r>
              <a:rPr lang="en-IN" dirty="0"/>
              <a:t>$179K to Community </a:t>
            </a:r>
            <a:r>
              <a:rPr lang="en-IN" dirty="0" err="1"/>
              <a:t>Center</a:t>
            </a:r>
            <a:r>
              <a:rPr lang="en-IN" dirty="0"/>
              <a:t> for Renovations</a:t>
            </a:r>
          </a:p>
          <a:p>
            <a:endParaRPr lang="en-IN" dirty="0"/>
          </a:p>
          <a:p>
            <a:r>
              <a:rPr lang="en-IN" u="sng" dirty="0"/>
              <a:t>FY21</a:t>
            </a:r>
          </a:p>
          <a:p>
            <a:r>
              <a:rPr lang="en-IN" dirty="0"/>
              <a:t>Fund Balance = $288,864</a:t>
            </a:r>
          </a:p>
          <a:p>
            <a:r>
              <a:rPr lang="en-IN" dirty="0"/>
              <a:t>$137K budget on the Project Funding Line</a:t>
            </a:r>
          </a:p>
          <a:p>
            <a:r>
              <a:rPr lang="en-IN" dirty="0"/>
              <a:t>$1,691 spent – Smash Dance – wall sign; partial fund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60253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YTD revenues down 59%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/>
              <a:t>April Vs April collections up 45%</a:t>
            </a:r>
          </a:p>
          <a:p>
            <a:r>
              <a:rPr lang="en-IN" dirty="0"/>
              <a:t>Just starting COVID Lock Down at that time last year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269952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 = $434,817</a:t>
            </a:r>
          </a:p>
          <a:p>
            <a:r>
              <a:rPr lang="en-IN" dirty="0"/>
              <a:t>YTD Collections down 5%</a:t>
            </a:r>
          </a:p>
          <a:p>
            <a:r>
              <a:rPr lang="en-IN" dirty="0"/>
              <a:t>April Vs April collections up 30%</a:t>
            </a:r>
          </a:p>
          <a:p>
            <a:r>
              <a:rPr lang="en-IN" dirty="0"/>
              <a:t>Tier 1 Contractual higher because 5 bills paid vs 4; $66K/month to ATS</a:t>
            </a:r>
          </a:p>
          <a:p>
            <a:r>
              <a:rPr lang="en-IN" dirty="0"/>
              <a:t>Tier 1 Supplies higher due to IT purchases; laptop &amp; monitor</a:t>
            </a:r>
          </a:p>
          <a:p>
            <a:r>
              <a:rPr lang="en-IN" dirty="0"/>
              <a:t>Tier 2 Capital higher because of 3 PD Vehicles purchased</a:t>
            </a:r>
          </a:p>
          <a:p>
            <a:r>
              <a:rPr lang="en-IN" dirty="0"/>
              <a:t>RLC Fines – RLC Expenses = Amount to split with state; </a:t>
            </a:r>
          </a:p>
          <a:p>
            <a:r>
              <a:rPr lang="en-IN" dirty="0"/>
              <a:t>   add Late Fees to get Traffic Safety revenue amount.</a:t>
            </a:r>
          </a:p>
        </p:txBody>
      </p:sp>
    </p:spTree>
    <p:extLst>
      <p:ext uri="{BB962C8B-B14F-4D97-AF65-F5344CB8AC3E}">
        <p14:creationId xmlns:p14="http://schemas.microsoft.com/office/powerpoint/2010/main" val="3418785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2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06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198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12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86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39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07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38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92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587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4DD0B-05B0-42E9-B30E-C2C6A9122161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072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package" Target="../embeddings/Microsoft_Excel_Worksheet2.xlsx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3.xls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package" Target="../embeddings/Microsoft_Excel_Worksheet5.xlsx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4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package" Target="../embeddings/Microsoft_Excel_Worksheet6.xls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7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package" Target="../embeddings/Microsoft_Excel_Worksheet8.xls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Excel_Worksheet9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City of Leon Valley</a:t>
            </a:r>
            <a:br>
              <a:rPr lang="en-US" dirty="0"/>
            </a:br>
            <a:r>
              <a:rPr lang="en-US" dirty="0"/>
              <a:t>March 2025 Financial Report</a:t>
            </a:r>
            <a:br>
              <a:rPr lang="en-US" dirty="0"/>
            </a:br>
            <a:br>
              <a:rPr lang="en-US" sz="4000" dirty="0"/>
            </a:br>
            <a:br>
              <a:rPr lang="en-US" sz="4000" dirty="0"/>
            </a:b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City Council Meeting</a:t>
            </a:r>
          </a:p>
          <a:p>
            <a:r>
              <a:rPr lang="en-US" dirty="0">
                <a:solidFill>
                  <a:schemeClr val="tx1"/>
                </a:solidFill>
              </a:rPr>
              <a:t>April 15, 2025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A3EE75DA-5248-4ADE-8907-4C565ADD75FB}"/>
              </a:ext>
            </a:extLst>
          </p:cNvPr>
          <p:cNvSpPr txBox="1">
            <a:spLocks/>
          </p:cNvSpPr>
          <p:nvPr/>
        </p:nvSpPr>
        <p:spPr>
          <a:xfrm>
            <a:off x="1295400" y="4249357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Carol Goering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Finance Director</a:t>
            </a:r>
          </a:p>
        </p:txBody>
      </p:sp>
    </p:spTree>
    <p:extLst>
      <p:ext uri="{BB962C8B-B14F-4D97-AF65-F5344CB8AC3E}">
        <p14:creationId xmlns:p14="http://schemas.microsoft.com/office/powerpoint/2010/main" val="401602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3E3D5E-C90A-A2D2-6333-5604ED5E86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1316C-D534-0FF8-E0A7-F86DD2CAE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City of Leon Valley</a:t>
            </a:r>
            <a:br>
              <a:rPr lang="en-US" dirty="0"/>
            </a:br>
            <a:r>
              <a:rPr lang="en-US" dirty="0"/>
              <a:t>March 2025 Financial Report</a:t>
            </a:r>
            <a:br>
              <a:rPr lang="en-US" dirty="0"/>
            </a:br>
            <a:br>
              <a:rPr lang="en-US" sz="4000" dirty="0"/>
            </a:br>
            <a:br>
              <a:rPr lang="en-US" sz="4000" dirty="0"/>
            </a:br>
            <a:endParaRPr lang="en-US" sz="27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40C42C-BC8C-D721-8557-CFDEC1A342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City Council Meeting</a:t>
            </a:r>
          </a:p>
          <a:p>
            <a:r>
              <a:rPr lang="en-US" dirty="0">
                <a:solidFill>
                  <a:schemeClr val="tx1"/>
                </a:solidFill>
              </a:rPr>
              <a:t>April 15, 2025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40BFF2-2138-F459-D493-202FF97AF3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9EEBAEBB-F271-FB65-BBBE-BD43687DBFC3}"/>
              </a:ext>
            </a:extLst>
          </p:cNvPr>
          <p:cNvSpPr txBox="1">
            <a:spLocks/>
          </p:cNvSpPr>
          <p:nvPr/>
        </p:nvSpPr>
        <p:spPr>
          <a:xfrm>
            <a:off x="1295400" y="4249357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Carol Goering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Finance Director</a:t>
            </a:r>
          </a:p>
        </p:txBody>
      </p:sp>
    </p:spTree>
    <p:extLst>
      <p:ext uri="{BB962C8B-B14F-4D97-AF65-F5344CB8AC3E}">
        <p14:creationId xmlns:p14="http://schemas.microsoft.com/office/powerpoint/2010/main" val="1664224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8CC78F7A-ADD0-CA3C-34F0-DE885B592C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692312"/>
              </p:ext>
            </p:extLst>
          </p:nvPr>
        </p:nvGraphicFramePr>
        <p:xfrm>
          <a:off x="1447800" y="228600"/>
          <a:ext cx="6769270" cy="601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7155038" imgH="6362591" progId="Excel.Sheet.12">
                  <p:embed/>
                </p:oleObj>
              </mc:Choice>
              <mc:Fallback>
                <p:oleObj name="Worksheet" r:id="rId4" imgW="7155038" imgH="6362591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8CC78F7A-ADD0-CA3C-34F0-DE885B592C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47800" y="228600"/>
                        <a:ext cx="6769270" cy="601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614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6E431E-2AF9-6323-2635-90523366D2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DDB25E7-0ECB-45A1-8CEE-7D6F909178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7819508-159A-9561-49B5-89A7ED879A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0009217"/>
              </p:ext>
            </p:extLst>
          </p:nvPr>
        </p:nvGraphicFramePr>
        <p:xfrm>
          <a:off x="1066800" y="381000"/>
          <a:ext cx="7154862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7155038" imgH="1028700" progId="Excel.Sheet.12">
                  <p:embed/>
                </p:oleObj>
              </mc:Choice>
              <mc:Fallback>
                <p:oleObj name="Worksheet" r:id="rId4" imgW="7155038" imgH="1028700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87819508-159A-9561-49B5-89A7ED879A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66800" y="381000"/>
                        <a:ext cx="7154862" cy="102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6769788-1A20-3898-8E12-A2EB0E955B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9056702"/>
              </p:ext>
            </p:extLst>
          </p:nvPr>
        </p:nvGraphicFramePr>
        <p:xfrm>
          <a:off x="1652826" y="1524000"/>
          <a:ext cx="5838347" cy="230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5128121" imgH="2027029" progId="Excel.Sheet.12">
                  <p:embed/>
                </p:oleObj>
              </mc:Choice>
              <mc:Fallback>
                <p:oleObj name="Worksheet" r:id="rId6" imgW="5128121" imgH="2027029" progId="Excel.Shee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46769788-1A20-3898-8E12-A2EB0E955B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652826" y="1524000"/>
                        <a:ext cx="5838347" cy="2308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200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C52A0AB5-3A33-F199-87EC-C52E9B3D16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205435"/>
              </p:ext>
            </p:extLst>
          </p:nvPr>
        </p:nvGraphicFramePr>
        <p:xfrm>
          <a:off x="1077912" y="304800"/>
          <a:ext cx="6988175" cy="521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987600" imgH="5219591" progId="Excel.Sheet.12">
                  <p:embed/>
                </p:oleObj>
              </mc:Choice>
              <mc:Fallback>
                <p:oleObj name="Worksheet" r:id="rId4" imgW="6987600" imgH="5219591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C52A0AB5-3A33-F199-87EC-C52E9B3D16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77912" y="304800"/>
                        <a:ext cx="6988175" cy="521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2373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E3810E-CEB0-1DA3-D9B6-7F3AF090D9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E2CDC9B-E395-ECDF-7E41-6181ABB9D1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49A7BEA2-E98D-FDDB-A92E-343BD5D38E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6399346"/>
              </p:ext>
            </p:extLst>
          </p:nvPr>
        </p:nvGraphicFramePr>
        <p:xfrm>
          <a:off x="1219200" y="381000"/>
          <a:ext cx="698817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987600" imgH="1028700" progId="Excel.Sheet.12">
                  <p:embed/>
                </p:oleObj>
              </mc:Choice>
              <mc:Fallback>
                <p:oleObj name="Worksheet" r:id="rId4" imgW="6987600" imgH="1028700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49A7BEA2-E98D-FDDB-A92E-343BD5D38E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19200" y="381000"/>
                        <a:ext cx="6988175" cy="102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8C271E7-6645-0F93-8867-057C6CF155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378189"/>
              </p:ext>
            </p:extLst>
          </p:nvPr>
        </p:nvGraphicFramePr>
        <p:xfrm>
          <a:off x="1977231" y="1752600"/>
          <a:ext cx="5189537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5189275" imgH="937260" progId="Excel.Sheet.12">
                  <p:embed/>
                </p:oleObj>
              </mc:Choice>
              <mc:Fallback>
                <p:oleObj name="Worksheet" r:id="rId6" imgW="5189275" imgH="937260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8C271E7-6645-0F93-8867-057C6CF155E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77231" y="1752600"/>
                        <a:ext cx="5189537" cy="936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4553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E8585794-A92A-3FB5-2A92-D9278EBA76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1184291"/>
              </p:ext>
            </p:extLst>
          </p:nvPr>
        </p:nvGraphicFramePr>
        <p:xfrm>
          <a:off x="1108869" y="533400"/>
          <a:ext cx="6926262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926446" imgH="4648091" progId="Excel.Sheet.12">
                  <p:embed/>
                </p:oleObj>
              </mc:Choice>
              <mc:Fallback>
                <p:oleObj name="Worksheet" r:id="rId4" imgW="6926446" imgH="4648091" progId="Excel.Shee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E8585794-A92A-3FB5-2A92-D9278EBA76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08869" y="533400"/>
                        <a:ext cx="6926262" cy="464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2468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168A060C-3477-979E-D541-E020456361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7939190"/>
              </p:ext>
            </p:extLst>
          </p:nvPr>
        </p:nvGraphicFramePr>
        <p:xfrm>
          <a:off x="1139031" y="533400"/>
          <a:ext cx="6865938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865619" imgH="3505091" progId="Excel.Sheet.12">
                  <p:embed/>
                </p:oleObj>
              </mc:Choice>
              <mc:Fallback>
                <p:oleObj name="Worksheet" r:id="rId4" imgW="6865619" imgH="3505091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168A060C-3477-979E-D541-E0204563611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39031" y="533400"/>
                        <a:ext cx="6865938" cy="350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0528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90CB2D5-169E-D0A6-D6D9-8C692EEE5D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9953196"/>
              </p:ext>
            </p:extLst>
          </p:nvPr>
        </p:nvGraphicFramePr>
        <p:xfrm>
          <a:off x="1139031" y="533400"/>
          <a:ext cx="6865938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865619" imgH="3505091" progId="Excel.Sheet.12">
                  <p:embed/>
                </p:oleObj>
              </mc:Choice>
              <mc:Fallback>
                <p:oleObj name="Worksheet" r:id="rId4" imgW="6865619" imgH="3505091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790CB2D5-169E-D0A6-D6D9-8C692EEE5D9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39031" y="533400"/>
                        <a:ext cx="6865938" cy="350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8556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AE23E53E-D2D8-A64B-0E4F-6F02BC9B70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470463"/>
              </p:ext>
            </p:extLst>
          </p:nvPr>
        </p:nvGraphicFramePr>
        <p:xfrm>
          <a:off x="1828800" y="152400"/>
          <a:ext cx="5788025" cy="6359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7482720" imgH="8222089" progId="Excel.Sheet.12">
                  <p:embed/>
                </p:oleObj>
              </mc:Choice>
              <mc:Fallback>
                <p:oleObj name="Worksheet" r:id="rId4" imgW="7482720" imgH="8222089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AE23E53E-D2D8-A64B-0E4F-6F02BC9B700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28800" y="152400"/>
                        <a:ext cx="5788025" cy="63591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1807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23e94b7-02ef-474f-9222-90778b78cc75">
      <Terms xmlns="http://schemas.microsoft.com/office/infopath/2007/PartnerControls"/>
    </lcf76f155ced4ddcb4097134ff3c332f>
    <TaxCatchAll xmlns="c108f9c8-369b-4ab4-937c-df7b31b9139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7B973C47C1504A9DCAE77036798D71" ma:contentTypeVersion="14" ma:contentTypeDescription="Create a new document." ma:contentTypeScope="" ma:versionID="2aa038894f98c7320fa70fe3f8240c1f">
  <xsd:schema xmlns:xsd="http://www.w3.org/2001/XMLSchema" xmlns:xs="http://www.w3.org/2001/XMLSchema" xmlns:p="http://schemas.microsoft.com/office/2006/metadata/properties" xmlns:ns2="223e94b7-02ef-474f-9222-90778b78cc75" xmlns:ns3="c108f9c8-369b-4ab4-937c-df7b31b91393" targetNamespace="http://schemas.microsoft.com/office/2006/metadata/properties" ma:root="true" ma:fieldsID="5e5dd1264c96093b1570a8ac7f076129" ns2:_="" ns3:_="">
    <xsd:import namespace="223e94b7-02ef-474f-9222-90778b78cc75"/>
    <xsd:import namespace="c108f9c8-369b-4ab4-937c-df7b31b913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BillingMetadata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3e94b7-02ef-474f-9222-90778b78cc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17" nillable="true" ma:displayName="MediaServiceBillingMetadata" ma:hidden="true" ma:internalName="MediaServiceBillingMetadata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1ef714d-be02-45bf-9738-cd1d2a15e7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08f9c8-369b-4ab4-937c-df7b31b91393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9bd9e74-6738-42cc-8bf0-4928440d1fe2}" ma:internalName="TaxCatchAll" ma:showField="CatchAllData" ma:web="c108f9c8-369b-4ab4-937c-df7b31b913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FE7C89-5D46-4FE1-B220-44A59D72B4FA}">
  <ds:schemaRefs>
    <ds:schemaRef ds:uri="http://schemas.microsoft.com/office/2006/metadata/properties"/>
    <ds:schemaRef ds:uri="http://schemas.microsoft.com/office/infopath/2007/PartnerControls"/>
    <ds:schemaRef ds:uri="dc11efca-a461-46c6-a604-6d6e23decda4"/>
    <ds:schemaRef ds:uri="425ef148-5ac2-4b6c-8a5a-9677039d05db"/>
  </ds:schemaRefs>
</ds:datastoreItem>
</file>

<file path=customXml/itemProps2.xml><?xml version="1.0" encoding="utf-8"?>
<ds:datastoreItem xmlns:ds="http://schemas.openxmlformats.org/officeDocument/2006/customXml" ds:itemID="{45F2A69C-FE93-4DFB-B44C-4304875A9159}"/>
</file>

<file path=customXml/itemProps3.xml><?xml version="1.0" encoding="utf-8"?>
<ds:datastoreItem xmlns:ds="http://schemas.openxmlformats.org/officeDocument/2006/customXml" ds:itemID="{CD09F6A1-4831-4FCA-B76B-44DAA1076F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12599</TotalTime>
  <Words>1134</Words>
  <Application>Microsoft Office PowerPoint</Application>
  <PresentationFormat>On-screen Show (4:3)</PresentationFormat>
  <Paragraphs>126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Office Theme</vt:lpstr>
      <vt:lpstr>Microsoft Excel Worksheet</vt:lpstr>
      <vt:lpstr>Worksheet</vt:lpstr>
      <vt:lpstr>   City of Leon Valley March 2025 Financial Report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City of Leon Valley March 2025 Financial Report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 for Purchase of Property at 6878 Poss Rd</dc:title>
  <dc:creator>Melinda Smith</dc:creator>
  <cp:lastModifiedBy>Carol Goering</cp:lastModifiedBy>
  <cp:revision>616</cp:revision>
  <cp:lastPrinted>2021-04-12T17:24:15Z</cp:lastPrinted>
  <dcterms:created xsi:type="dcterms:W3CDTF">2013-08-20T13:59:31Z</dcterms:created>
  <dcterms:modified xsi:type="dcterms:W3CDTF">2025-04-08T18:37:46Z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2025-03-06T20:20:04Z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ab556818-5c78-4850-8e64-3a91b3ac51c7</vt:lpwstr>
  </property>
  <property fmtid="{D5CDD505-2E9C-101B-9397-08002B2CF9AE}" pid="7" name="MSIP_Label_defa4170-0d19-0005-0004-bc88714345d2_ActionId">
    <vt:lpwstr>2b9d8eb2-b2dd-444c-b737-d9ddb8b8ffd0</vt:lpwstr>
  </property>
  <property fmtid="{D5CDD505-2E9C-101B-9397-08002B2CF9AE}" pid="8" name="MSIP_Label_defa4170-0d19-0005-0004-bc88714345d2_ContentBits">
    <vt:lpwstr>0</vt:lpwstr>
  </property>
  <property fmtid="{D5CDD505-2E9C-101B-9397-08002B2CF9AE}" pid="9" name="MSIP_Label_defa4170-0d19-0005-0004-bc88714345d2_Tag">
    <vt:lpwstr>10, 3, 0, 1</vt:lpwstr>
  </property>
  <property fmtid="{D5CDD505-2E9C-101B-9397-08002B2CF9AE}" pid="10" name="ContentTypeId">
    <vt:lpwstr>0x010100077B973C47C1504A9DCAE77036798D71</vt:lpwstr>
  </property>
  <property fmtid="{D5CDD505-2E9C-101B-9397-08002B2CF9AE}" pid="11" name="MediaServiceImageTags">
    <vt:lpwstr/>
  </property>
</Properties>
</file>