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04" r:id="rId2"/>
    <p:sldId id="306" r:id="rId3"/>
    <p:sldId id="316" r:id="rId4"/>
    <p:sldId id="307" r:id="rId5"/>
    <p:sldId id="308" r:id="rId6"/>
    <p:sldId id="309" r:id="rId7"/>
    <p:sldId id="311" r:id="rId8"/>
    <p:sldId id="310" r:id="rId9"/>
    <p:sldId id="31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79" autoAdjust="0"/>
    <p:restoredTop sz="95256" autoAdjust="0"/>
  </p:normalViewPr>
  <p:slideViewPr>
    <p:cSldViewPr>
      <p:cViewPr varScale="1">
        <p:scale>
          <a:sx n="120" d="100"/>
          <a:sy n="120" d="100"/>
        </p:scale>
        <p:origin x="1512" y="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r">
              <a:defRPr sz="1200"/>
            </a:lvl1pPr>
          </a:lstStyle>
          <a:p>
            <a:fld id="{4BBFE64B-3180-4514-8697-A6B6CA8323E4}" type="datetimeFigureOut">
              <a:rPr lang="en-US" smtClean="0"/>
              <a:t>1/9/2025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r">
              <a:defRPr sz="1200"/>
            </a:lvl1pPr>
          </a:lstStyle>
          <a:p>
            <a:fld id="{6012671B-9292-40EC-8DB7-F32CE36719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052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8AF132C-9250-4DD1-AE96-0FD6555594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361" y="276432"/>
            <a:ext cx="5607679" cy="3660717"/>
          </a:xfrm>
          <a:prstGeom prst="rect">
            <a:avLst/>
          </a:prstGeom>
        </p:spPr>
        <p:txBody>
          <a:bodyPr vert="horz" lIns="92117" tIns="46058" rIns="92117" bIns="46058" rtlCol="0"/>
          <a:lstStyle/>
          <a:p>
            <a:pPr lvl="0"/>
            <a:r>
              <a:rPr lang="en-US" dirty="0"/>
              <a:t>Licenses, Permits, Fees &amp; Fines</a:t>
            </a:r>
          </a:p>
          <a:p>
            <a:pPr lvl="1"/>
            <a:r>
              <a:rPr lang="en-US" dirty="0"/>
              <a:t>RLC</a:t>
            </a:r>
          </a:p>
          <a:p>
            <a:pPr lvl="1"/>
            <a:r>
              <a:rPr lang="en-US" dirty="0"/>
              <a:t>	$2M	$1.3M	64%CY	(12%)</a:t>
            </a:r>
            <a:r>
              <a:rPr lang="en-US" dirty="0" err="1"/>
              <a:t>py</a:t>
            </a:r>
            <a:endParaRPr lang="en-US" dirty="0"/>
          </a:p>
          <a:p>
            <a:pPr lvl="1"/>
            <a:r>
              <a:rPr lang="en-US" dirty="0"/>
              <a:t>Court	</a:t>
            </a:r>
          </a:p>
          <a:p>
            <a:pPr lvl="1"/>
            <a:r>
              <a:rPr lang="en-US" dirty="0"/>
              <a:t>	$600K	$190K	32%CY	(38%)</a:t>
            </a:r>
            <a:r>
              <a:rPr lang="en-US" dirty="0" err="1"/>
              <a:t>py</a:t>
            </a:r>
            <a:endParaRPr lang="en-US" dirty="0"/>
          </a:p>
          <a:p>
            <a:pPr lvl="1"/>
            <a:r>
              <a:rPr lang="en-US" dirty="0"/>
              <a:t>EMS</a:t>
            </a:r>
          </a:p>
          <a:p>
            <a:pPr lvl="1"/>
            <a:r>
              <a:rPr lang="en-US" dirty="0"/>
              <a:t>	$330K	$134K	41%CY	(28%)</a:t>
            </a:r>
            <a:r>
              <a:rPr lang="en-US" dirty="0" err="1"/>
              <a:t>py</a:t>
            </a:r>
            <a:endParaRPr lang="en-US" dirty="0"/>
          </a:p>
          <a:p>
            <a:pPr lvl="1"/>
            <a:r>
              <a:rPr lang="en-US" dirty="0"/>
              <a:t>Impound</a:t>
            </a:r>
          </a:p>
          <a:p>
            <a:pPr lvl="1"/>
            <a:r>
              <a:rPr lang="en-US" dirty="0"/>
              <a:t>	$297K	$48K	16%CY	(63%)</a:t>
            </a:r>
            <a:r>
              <a:rPr lang="en-US" dirty="0" err="1"/>
              <a:t>py</a:t>
            </a:r>
            <a:endParaRPr lang="en-US" dirty="0"/>
          </a:p>
          <a:p>
            <a:pPr lvl="1"/>
            <a:r>
              <a:rPr lang="en-US" dirty="0"/>
              <a:t>Building Department</a:t>
            </a:r>
          </a:p>
          <a:p>
            <a:pPr lvl="1"/>
            <a:r>
              <a:rPr lang="en-US" dirty="0"/>
              <a:t>	$200K	$145K	73%CY	22%py</a:t>
            </a:r>
          </a:p>
          <a:p>
            <a:pPr lvl="1"/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079759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</p:spPr>
        <p:txBody>
          <a:bodyPr lIns="93171" tIns="46586" rIns="93171" bIns="46586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5995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6FAE27B-B592-4054-8B4B-439EC28397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1361" y="276433"/>
            <a:ext cx="5607679" cy="7114967"/>
          </a:xfrm>
          <a:prstGeom prst="rect">
            <a:avLst/>
          </a:prstGeom>
        </p:spPr>
        <p:txBody>
          <a:bodyPr vert="horz" lIns="92117" tIns="46058" rIns="92117" bIns="46058" rtlCol="0"/>
          <a:lstStyle/>
          <a:p>
            <a:pPr lvl="0"/>
            <a:r>
              <a:rPr lang="en-US" sz="1200" b="1" dirty="0"/>
              <a:t>Revenues</a:t>
            </a:r>
            <a:r>
              <a:rPr lang="en-US" sz="1200" dirty="0"/>
              <a:t>		</a:t>
            </a:r>
            <a:r>
              <a:rPr lang="en-US" sz="1200" u="sng" dirty="0"/>
              <a:t>Budget</a:t>
            </a:r>
            <a:r>
              <a:rPr lang="en-US" sz="1200" dirty="0"/>
              <a:t>	</a:t>
            </a:r>
            <a:r>
              <a:rPr lang="en-US" sz="1200" u="sng" dirty="0"/>
              <a:t>YTD</a:t>
            </a:r>
            <a:r>
              <a:rPr lang="en-US" sz="1200" dirty="0"/>
              <a:t>	</a:t>
            </a:r>
            <a:r>
              <a:rPr lang="en-US" sz="1200" u="sng" dirty="0"/>
              <a:t>CY%</a:t>
            </a:r>
            <a:r>
              <a:rPr lang="en-US" sz="1200" dirty="0"/>
              <a:t>	</a:t>
            </a:r>
            <a:r>
              <a:rPr lang="en-US" sz="1200" u="sng" dirty="0"/>
              <a:t>Vs PY</a:t>
            </a:r>
          </a:p>
          <a:p>
            <a:pPr lvl="0"/>
            <a:r>
              <a:rPr lang="en-US" sz="1200" dirty="0"/>
              <a:t>Franchise Taxes</a:t>
            </a:r>
          </a:p>
          <a:p>
            <a:pPr lvl="0"/>
            <a:r>
              <a:rPr lang="en-US" sz="1200" dirty="0"/>
              <a:t>            CPS		$669K	$294K	44%	37%</a:t>
            </a:r>
          </a:p>
          <a:p>
            <a:pPr lvl="1"/>
            <a:r>
              <a:rPr lang="en-US" sz="1200" dirty="0"/>
              <a:t>Cable		$127K	$31K	25%	(19%)</a:t>
            </a:r>
          </a:p>
          <a:p>
            <a:pPr lvl="1"/>
            <a:r>
              <a:rPr lang="en-US" sz="1200" dirty="0"/>
              <a:t>Waste Collect	$53K	$19K	36%	8%</a:t>
            </a:r>
          </a:p>
          <a:p>
            <a:pPr lvl="1"/>
            <a:endParaRPr lang="en-US" sz="1200" dirty="0"/>
          </a:p>
          <a:p>
            <a:pPr lvl="0"/>
            <a:r>
              <a:rPr lang="en-US" sz="1200" dirty="0"/>
              <a:t>Licenses, Permits, Fees &amp; Fines</a:t>
            </a:r>
          </a:p>
          <a:p>
            <a:pPr lvl="1"/>
            <a:r>
              <a:rPr lang="en-US" sz="1200" dirty="0"/>
              <a:t>RLC		$2M	$1.3M	64%	(5%)</a:t>
            </a:r>
          </a:p>
          <a:p>
            <a:pPr lvl="1"/>
            <a:r>
              <a:rPr lang="en-US" sz="1200" dirty="0"/>
              <a:t>Court		$600K	$190K	32%	(17%)</a:t>
            </a:r>
          </a:p>
          <a:p>
            <a:pPr lvl="1"/>
            <a:r>
              <a:rPr lang="en-US" sz="1200" dirty="0"/>
              <a:t>EMS		$330K	$134K	41%	(24%)</a:t>
            </a:r>
          </a:p>
          <a:p>
            <a:pPr lvl="1"/>
            <a:r>
              <a:rPr lang="en-US" sz="1200" dirty="0"/>
              <a:t>Impound	$297K	$48K	16%	(59%)</a:t>
            </a:r>
          </a:p>
          <a:p>
            <a:pPr lvl="1"/>
            <a:r>
              <a:rPr lang="en-US" sz="1200" dirty="0"/>
              <a:t>Building Depart	$200K	$145K	73%	30%</a:t>
            </a:r>
          </a:p>
          <a:p>
            <a:pPr lvl="1"/>
            <a:endParaRPr lang="en-US" sz="1200" dirty="0"/>
          </a:p>
          <a:p>
            <a:pPr lvl="0"/>
            <a:r>
              <a:rPr lang="en-US" sz="1200" dirty="0"/>
              <a:t>Miscellaneous – $79K Larry Little Bond in FY20 </a:t>
            </a:r>
          </a:p>
          <a:p>
            <a:pPr lvl="1"/>
            <a:r>
              <a:rPr lang="en-US" sz="1200" dirty="0"/>
              <a:t>Interest	$100K	$1.6K	1.6%	(97%) - $63K</a:t>
            </a:r>
          </a:p>
          <a:p>
            <a:pPr lvl="1"/>
            <a:r>
              <a:rPr lang="en-US" sz="1200" dirty="0"/>
              <a:t>Misc.		$47K	$94K	200%	0                 (without $40K Huebner Well Ins. </a:t>
            </a:r>
            <a:r>
              <a:rPr lang="en-US" sz="1200" dirty="0" err="1"/>
              <a:t>Reimb</a:t>
            </a:r>
            <a:r>
              <a:rPr lang="en-US" sz="1200" dirty="0"/>
              <a:t>. – Transferred to Water)</a:t>
            </a:r>
          </a:p>
          <a:p>
            <a:pPr lvl="1"/>
            <a:r>
              <a:rPr lang="en-US" sz="1200" dirty="0"/>
              <a:t>Special Events	$39K	0	0	$8K</a:t>
            </a:r>
          </a:p>
          <a:p>
            <a:pPr lvl="1"/>
            <a:r>
              <a:rPr lang="en-US" sz="1200" dirty="0"/>
              <a:t>Credit Card Fees	$36K	$18K	50%	22%</a:t>
            </a:r>
          </a:p>
          <a:p>
            <a:pPr lvl="1"/>
            <a:endParaRPr lang="en-US" sz="1200" dirty="0"/>
          </a:p>
          <a:p>
            <a:pPr lvl="0"/>
            <a:r>
              <a:rPr lang="en-US" sz="1200" b="1" dirty="0"/>
              <a:t>Expenses</a:t>
            </a:r>
          </a:p>
          <a:p>
            <a:pPr lvl="0"/>
            <a:r>
              <a:rPr lang="en-US" sz="1200" dirty="0"/>
              <a:t>Finance - $17K Tyler Tech. – Bill paid at start of FY, not in June as previous years</a:t>
            </a:r>
          </a:p>
          <a:p>
            <a:pPr lvl="0"/>
            <a:r>
              <a:rPr lang="en-US" sz="1200" dirty="0"/>
              <a:t>Fire – Ambulance - $238K</a:t>
            </a:r>
          </a:p>
          <a:p>
            <a:pPr lvl="0"/>
            <a:r>
              <a:rPr lang="en-US" sz="1200" dirty="0"/>
              <a:t>PW – </a:t>
            </a:r>
            <a:r>
              <a:rPr lang="en-US" sz="1200" dirty="0" err="1"/>
              <a:t>ComCntr</a:t>
            </a:r>
            <a:r>
              <a:rPr lang="en-US" sz="1200" dirty="0"/>
              <a:t> Upgrades carried over - $322K</a:t>
            </a:r>
          </a:p>
          <a:p>
            <a:pPr lvl="0"/>
            <a:r>
              <a:rPr lang="en-US" sz="1200" dirty="0"/>
              <a:t>EDCD – PY Seneca $313K; </a:t>
            </a:r>
            <a:r>
              <a:rPr lang="en-US" sz="1200" dirty="0" err="1"/>
              <a:t>ComCntr</a:t>
            </a:r>
            <a:r>
              <a:rPr lang="en-US" sz="1200" dirty="0"/>
              <a:t> $179K</a:t>
            </a:r>
          </a:p>
          <a:p>
            <a:pPr lvl="0"/>
            <a:r>
              <a:rPr lang="en-US" sz="1200" dirty="0"/>
              <a:t>Parks – PY Playground Equipment $195K</a:t>
            </a:r>
          </a:p>
          <a:p>
            <a:pPr lvl="0"/>
            <a:endParaRPr lang="en-US" sz="1200" dirty="0"/>
          </a:p>
          <a:p>
            <a:pPr lvl="0"/>
            <a:r>
              <a:rPr lang="en-US" sz="1200" dirty="0"/>
              <a:t>Legislation on Tele franchise fees</a:t>
            </a:r>
          </a:p>
          <a:p>
            <a:pPr lvl="0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0468726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8CCD99-89AA-6BC3-5145-69DA7D0823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0F6276B-2C69-C939-F08F-9D6CECDB82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1361" y="276433"/>
            <a:ext cx="5607679" cy="7114967"/>
          </a:xfrm>
          <a:prstGeom prst="rect">
            <a:avLst/>
          </a:prstGeom>
        </p:spPr>
        <p:txBody>
          <a:bodyPr vert="horz" lIns="92117" tIns="46058" rIns="92117" bIns="46058" rtlCol="0"/>
          <a:lstStyle/>
          <a:p>
            <a:pPr lvl="0"/>
            <a:r>
              <a:rPr lang="en-US" sz="1200" b="1" dirty="0"/>
              <a:t>Revenues</a:t>
            </a:r>
            <a:r>
              <a:rPr lang="en-US" sz="1200" dirty="0"/>
              <a:t>		</a:t>
            </a:r>
            <a:r>
              <a:rPr lang="en-US" sz="1200" u="sng" dirty="0"/>
              <a:t>Budget</a:t>
            </a:r>
            <a:r>
              <a:rPr lang="en-US" sz="1200" dirty="0"/>
              <a:t>	</a:t>
            </a:r>
            <a:r>
              <a:rPr lang="en-US" sz="1200" u="sng" dirty="0"/>
              <a:t>YTD</a:t>
            </a:r>
            <a:r>
              <a:rPr lang="en-US" sz="1200" dirty="0"/>
              <a:t>	</a:t>
            </a:r>
            <a:r>
              <a:rPr lang="en-US" sz="1200" u="sng" dirty="0"/>
              <a:t>CY%</a:t>
            </a:r>
            <a:r>
              <a:rPr lang="en-US" sz="1200" dirty="0"/>
              <a:t>	</a:t>
            </a:r>
            <a:r>
              <a:rPr lang="en-US" sz="1200" u="sng" dirty="0"/>
              <a:t>Vs PY</a:t>
            </a:r>
          </a:p>
          <a:p>
            <a:pPr lvl="0"/>
            <a:r>
              <a:rPr lang="en-US" sz="1200" dirty="0"/>
              <a:t>Franchise Taxes</a:t>
            </a:r>
          </a:p>
          <a:p>
            <a:pPr lvl="0"/>
            <a:r>
              <a:rPr lang="en-US" sz="1200" dirty="0"/>
              <a:t>            CPS		$669K	$294K	44%	37%</a:t>
            </a:r>
          </a:p>
          <a:p>
            <a:pPr lvl="1"/>
            <a:r>
              <a:rPr lang="en-US" sz="1200" dirty="0"/>
              <a:t>Cable		$127K	$31K	25%	(19%)</a:t>
            </a:r>
          </a:p>
          <a:p>
            <a:pPr lvl="1"/>
            <a:r>
              <a:rPr lang="en-US" sz="1200" dirty="0"/>
              <a:t>Waste Collect	$53K	$19K	36%	8%</a:t>
            </a:r>
          </a:p>
          <a:p>
            <a:pPr lvl="1"/>
            <a:endParaRPr lang="en-US" sz="1200" dirty="0"/>
          </a:p>
          <a:p>
            <a:pPr lvl="0"/>
            <a:r>
              <a:rPr lang="en-US" sz="1200" dirty="0"/>
              <a:t>Licenses, Permits, Fees &amp; Fines</a:t>
            </a:r>
          </a:p>
          <a:p>
            <a:pPr lvl="1"/>
            <a:r>
              <a:rPr lang="en-US" sz="1200" dirty="0"/>
              <a:t>RLC		$2M	$1.3M	64%	(5%)</a:t>
            </a:r>
          </a:p>
          <a:p>
            <a:pPr lvl="1"/>
            <a:r>
              <a:rPr lang="en-US" sz="1200" dirty="0"/>
              <a:t>Court		$600K	$190K	32%	(17%)</a:t>
            </a:r>
          </a:p>
          <a:p>
            <a:pPr lvl="1"/>
            <a:r>
              <a:rPr lang="en-US" sz="1200" dirty="0"/>
              <a:t>EMS		$330K	$134K	41%	(24%)</a:t>
            </a:r>
          </a:p>
          <a:p>
            <a:pPr lvl="1"/>
            <a:r>
              <a:rPr lang="en-US" sz="1200" dirty="0"/>
              <a:t>Impound	$297K	$48K	16%	(59%)</a:t>
            </a:r>
          </a:p>
          <a:p>
            <a:pPr lvl="1"/>
            <a:r>
              <a:rPr lang="en-US" sz="1200" dirty="0"/>
              <a:t>Building Depart	$200K	$145K	73%	30%</a:t>
            </a:r>
          </a:p>
          <a:p>
            <a:pPr lvl="1"/>
            <a:endParaRPr lang="en-US" sz="1200" dirty="0"/>
          </a:p>
          <a:p>
            <a:pPr lvl="0"/>
            <a:r>
              <a:rPr lang="en-US" sz="1200" dirty="0"/>
              <a:t>Miscellaneous – $79K Larry Little Bond in FY20 </a:t>
            </a:r>
          </a:p>
          <a:p>
            <a:pPr lvl="1"/>
            <a:r>
              <a:rPr lang="en-US" sz="1200" dirty="0"/>
              <a:t>Interest	$100K	$1.6K	1.6%	(97%) - $63K</a:t>
            </a:r>
          </a:p>
          <a:p>
            <a:pPr lvl="1"/>
            <a:r>
              <a:rPr lang="en-US" sz="1200" dirty="0"/>
              <a:t>Misc.		$47K	$94K	200%	0                 (without $40K Huebner Well Ins. </a:t>
            </a:r>
            <a:r>
              <a:rPr lang="en-US" sz="1200" dirty="0" err="1"/>
              <a:t>Reimb</a:t>
            </a:r>
            <a:r>
              <a:rPr lang="en-US" sz="1200" dirty="0"/>
              <a:t>. – Transferred to Water)</a:t>
            </a:r>
          </a:p>
          <a:p>
            <a:pPr lvl="1"/>
            <a:r>
              <a:rPr lang="en-US" sz="1200" dirty="0"/>
              <a:t>Special Events	$39K	0	0	$8K</a:t>
            </a:r>
          </a:p>
          <a:p>
            <a:pPr lvl="1"/>
            <a:r>
              <a:rPr lang="en-US" sz="1200" dirty="0"/>
              <a:t>Credit Card Fees	$36K	$18K	50%	22%</a:t>
            </a:r>
          </a:p>
          <a:p>
            <a:pPr lvl="1"/>
            <a:endParaRPr lang="en-US" sz="1200" dirty="0"/>
          </a:p>
          <a:p>
            <a:pPr lvl="0"/>
            <a:r>
              <a:rPr lang="en-US" sz="1200" b="1" dirty="0"/>
              <a:t>Expenses</a:t>
            </a:r>
          </a:p>
          <a:p>
            <a:pPr lvl="0"/>
            <a:r>
              <a:rPr lang="en-US" sz="1200" dirty="0"/>
              <a:t>Finance - $17K Tyler Tech. – Bill paid at start of FY, not in June as previous years</a:t>
            </a:r>
          </a:p>
          <a:p>
            <a:pPr lvl="0"/>
            <a:r>
              <a:rPr lang="en-US" sz="1200" dirty="0"/>
              <a:t>Fire – Ambulance - $238K</a:t>
            </a:r>
          </a:p>
          <a:p>
            <a:pPr lvl="0"/>
            <a:r>
              <a:rPr lang="en-US" sz="1200" dirty="0"/>
              <a:t>PW – </a:t>
            </a:r>
            <a:r>
              <a:rPr lang="en-US" sz="1200" dirty="0" err="1"/>
              <a:t>ComCntr</a:t>
            </a:r>
            <a:r>
              <a:rPr lang="en-US" sz="1200" dirty="0"/>
              <a:t> Upgrades carried over - $322K</a:t>
            </a:r>
          </a:p>
          <a:p>
            <a:pPr lvl="0"/>
            <a:r>
              <a:rPr lang="en-US" sz="1200" dirty="0"/>
              <a:t>EDCD – PY Seneca $313K; </a:t>
            </a:r>
            <a:r>
              <a:rPr lang="en-US" sz="1200" dirty="0" err="1"/>
              <a:t>ComCntr</a:t>
            </a:r>
            <a:r>
              <a:rPr lang="en-US" sz="1200" dirty="0"/>
              <a:t> $179K</a:t>
            </a:r>
          </a:p>
          <a:p>
            <a:pPr lvl="0"/>
            <a:r>
              <a:rPr lang="en-US" sz="1200" dirty="0"/>
              <a:t>Parks – PY Playground Equipment $195K</a:t>
            </a:r>
          </a:p>
          <a:p>
            <a:pPr lvl="0"/>
            <a:endParaRPr lang="en-US" sz="1200" dirty="0"/>
          </a:p>
          <a:p>
            <a:pPr lvl="0"/>
            <a:r>
              <a:rPr lang="en-US" sz="1200" dirty="0"/>
              <a:t>Legislation on Tele franchise fees</a:t>
            </a:r>
          </a:p>
          <a:p>
            <a:pPr lvl="0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539061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2"/>
          <p:cNvSpPr>
            <a:spLocks noGrp="1"/>
          </p:cNvSpPr>
          <p:nvPr>
            <p:ph type="body" idx="1"/>
          </p:nvPr>
        </p:nvSpPr>
        <p:spPr/>
        <p:txBody>
          <a:bodyPr lIns="93171" tIns="46586" rIns="93171" bIns="46586">
            <a:normAutofit/>
          </a:bodyPr>
          <a:lstStyle/>
          <a:p>
            <a:r>
              <a:rPr lang="en-IN" dirty="0"/>
              <a:t>Fund balance</a:t>
            </a:r>
          </a:p>
          <a:p>
            <a:r>
              <a:rPr lang="en-IN" dirty="0"/>
              <a:t>FY20 Miscellaneous Revenue - $313K Seneca West from EDCD</a:t>
            </a:r>
          </a:p>
          <a:p>
            <a:r>
              <a:rPr lang="en-IN" dirty="0"/>
              <a:t>FY20 Storm Water – Forest Meadow &amp; Seneca</a:t>
            </a:r>
          </a:p>
          <a:p>
            <a:r>
              <a:rPr lang="en-IN" dirty="0"/>
              <a:t>What are customer fees</a:t>
            </a:r>
          </a:p>
          <a:p>
            <a:pPr lvl="1"/>
            <a:r>
              <a:rPr lang="en-IN" dirty="0"/>
              <a:t>Customer penalties</a:t>
            </a:r>
          </a:p>
          <a:p>
            <a:pPr lvl="1"/>
            <a:r>
              <a:rPr lang="en-IN" dirty="0"/>
              <a:t>SW penalties</a:t>
            </a:r>
          </a:p>
          <a:p>
            <a:pPr lvl="1"/>
            <a:r>
              <a:rPr lang="en-IN" dirty="0"/>
              <a:t>Disconnection fees</a:t>
            </a:r>
          </a:p>
          <a:p>
            <a:pPr lvl="1"/>
            <a:r>
              <a:rPr lang="en-IN" dirty="0"/>
              <a:t>TECQ Public Health fees</a:t>
            </a:r>
          </a:p>
          <a:p>
            <a:r>
              <a:rPr lang="en-IN" dirty="0"/>
              <a:t>What are other sources/uses – transfer out to debt service for bond payment</a:t>
            </a:r>
          </a:p>
          <a:p>
            <a:r>
              <a:rPr lang="en-IN" dirty="0"/>
              <a:t>Debt payments; Feb &amp; Aug; initially from debt service fund</a:t>
            </a:r>
          </a:p>
        </p:txBody>
      </p:sp>
    </p:spTree>
    <p:extLst>
      <p:ext uri="{BB962C8B-B14F-4D97-AF65-F5344CB8AC3E}">
        <p14:creationId xmlns:p14="http://schemas.microsoft.com/office/powerpoint/2010/main" val="37131783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2"/>
          <p:cNvSpPr>
            <a:spLocks noGrp="1"/>
          </p:cNvSpPr>
          <p:nvPr>
            <p:ph type="body" idx="1"/>
          </p:nvPr>
        </p:nvSpPr>
        <p:spPr/>
        <p:txBody>
          <a:bodyPr lIns="93171" tIns="46586" rIns="93171" bIns="46586">
            <a:normAutofit/>
          </a:bodyPr>
          <a:lstStyle/>
          <a:p>
            <a:r>
              <a:rPr lang="en-IN" dirty="0"/>
              <a:t>Fund balance = $189,521</a:t>
            </a:r>
          </a:p>
          <a:p>
            <a:r>
              <a:rPr lang="en-IN" dirty="0"/>
              <a:t>Everything down due to Covid &amp; Renovations</a:t>
            </a:r>
          </a:p>
          <a:p>
            <a:r>
              <a:rPr lang="en-IN" dirty="0" err="1"/>
              <a:t>Misc</a:t>
            </a:r>
            <a:r>
              <a:rPr lang="en-IN" dirty="0"/>
              <a:t> revenue last year was from EDCD for renovations</a:t>
            </a:r>
          </a:p>
          <a:p>
            <a:r>
              <a:rPr lang="en-IN" dirty="0"/>
              <a:t>Contractual higher last year $10K for Active Net</a:t>
            </a:r>
          </a:p>
        </p:txBody>
      </p:sp>
    </p:spTree>
    <p:extLst>
      <p:ext uri="{BB962C8B-B14F-4D97-AF65-F5344CB8AC3E}">
        <p14:creationId xmlns:p14="http://schemas.microsoft.com/office/powerpoint/2010/main" val="30774269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2"/>
          <p:cNvSpPr>
            <a:spLocks noGrp="1"/>
          </p:cNvSpPr>
          <p:nvPr>
            <p:ph type="body" idx="1"/>
          </p:nvPr>
        </p:nvSpPr>
        <p:spPr/>
        <p:txBody>
          <a:bodyPr lIns="93171" tIns="46586" rIns="93171" bIns="46586">
            <a:normAutofit/>
          </a:bodyPr>
          <a:lstStyle/>
          <a:p>
            <a:r>
              <a:rPr lang="en-IN" u="sng" dirty="0"/>
              <a:t>FY2020</a:t>
            </a:r>
          </a:p>
          <a:p>
            <a:r>
              <a:rPr lang="en-IN" dirty="0"/>
              <a:t>Miscellaneous - Larry Little Bond - $79K</a:t>
            </a:r>
          </a:p>
          <a:p>
            <a:r>
              <a:rPr lang="en-IN" dirty="0"/>
              <a:t>Contractual</a:t>
            </a:r>
          </a:p>
          <a:p>
            <a:pPr lvl="1"/>
            <a:r>
              <a:rPr lang="en-IN" dirty="0"/>
              <a:t>$313K transfer to Water for Seneca West</a:t>
            </a:r>
          </a:p>
          <a:p>
            <a:pPr lvl="1"/>
            <a:r>
              <a:rPr lang="en-IN" dirty="0"/>
              <a:t>$179K to Community </a:t>
            </a:r>
            <a:r>
              <a:rPr lang="en-IN" dirty="0" err="1"/>
              <a:t>Center</a:t>
            </a:r>
            <a:r>
              <a:rPr lang="en-IN" dirty="0"/>
              <a:t> for Renovations</a:t>
            </a:r>
          </a:p>
          <a:p>
            <a:endParaRPr lang="en-IN" dirty="0"/>
          </a:p>
          <a:p>
            <a:r>
              <a:rPr lang="en-IN" u="sng" dirty="0"/>
              <a:t>FY21</a:t>
            </a:r>
          </a:p>
          <a:p>
            <a:r>
              <a:rPr lang="en-IN" dirty="0"/>
              <a:t>Fund Balance = $288,864</a:t>
            </a:r>
          </a:p>
          <a:p>
            <a:r>
              <a:rPr lang="en-IN" dirty="0"/>
              <a:t>$137K budget on the Project Funding Line</a:t>
            </a:r>
          </a:p>
          <a:p>
            <a:r>
              <a:rPr lang="en-IN" dirty="0"/>
              <a:t>$1,691 spent – Smash Dance – wall sign; partial fund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602534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2"/>
          <p:cNvSpPr>
            <a:spLocks noGrp="1"/>
          </p:cNvSpPr>
          <p:nvPr>
            <p:ph type="body" idx="1"/>
          </p:nvPr>
        </p:nvSpPr>
        <p:spPr/>
        <p:txBody>
          <a:bodyPr lIns="93171" tIns="46586" rIns="93171" bIns="46586">
            <a:normAutofit/>
          </a:bodyPr>
          <a:lstStyle/>
          <a:p>
            <a:r>
              <a:rPr lang="en-IN" dirty="0"/>
              <a:t>YTD revenues down 59%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dirty="0"/>
              <a:t>April Vs April collections up 45%</a:t>
            </a:r>
          </a:p>
          <a:p>
            <a:r>
              <a:rPr lang="en-IN" dirty="0"/>
              <a:t>Just starting COVID Lock Down at that time last year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269952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2"/>
          <p:cNvSpPr>
            <a:spLocks noGrp="1"/>
          </p:cNvSpPr>
          <p:nvPr>
            <p:ph type="body" idx="1"/>
          </p:nvPr>
        </p:nvSpPr>
        <p:spPr/>
        <p:txBody>
          <a:bodyPr lIns="93171" tIns="46586" rIns="93171" bIns="46586">
            <a:normAutofit/>
          </a:bodyPr>
          <a:lstStyle/>
          <a:p>
            <a:r>
              <a:rPr lang="en-IN" dirty="0"/>
              <a:t>Fund Balance = $434,817</a:t>
            </a:r>
          </a:p>
          <a:p>
            <a:r>
              <a:rPr lang="en-IN" dirty="0"/>
              <a:t>YTD Collections down 5%</a:t>
            </a:r>
          </a:p>
          <a:p>
            <a:r>
              <a:rPr lang="en-IN" dirty="0"/>
              <a:t>April Vs April collections up 30%</a:t>
            </a:r>
          </a:p>
          <a:p>
            <a:r>
              <a:rPr lang="en-IN" dirty="0"/>
              <a:t>Tier 1 Contractual higher because 5 bills paid vs 4; $66K/month to ATS</a:t>
            </a:r>
          </a:p>
          <a:p>
            <a:r>
              <a:rPr lang="en-IN" dirty="0"/>
              <a:t>Tier 1 Supplies higher due to IT purchases; laptop &amp; monitor</a:t>
            </a:r>
          </a:p>
          <a:p>
            <a:r>
              <a:rPr lang="en-IN" dirty="0"/>
              <a:t>Tier 2 Capital higher because of 3 PD Vehicles purchased</a:t>
            </a:r>
          </a:p>
          <a:p>
            <a:r>
              <a:rPr lang="en-IN" dirty="0"/>
              <a:t>RLC Fines – RLC Expenses = Amount to split with state; </a:t>
            </a:r>
          </a:p>
          <a:p>
            <a:r>
              <a:rPr lang="en-IN" dirty="0"/>
              <a:t>   add Late Fees to get Traffic Safety revenue amount.</a:t>
            </a:r>
          </a:p>
        </p:txBody>
      </p:sp>
    </p:spTree>
    <p:extLst>
      <p:ext uri="{BB962C8B-B14F-4D97-AF65-F5344CB8AC3E}">
        <p14:creationId xmlns:p14="http://schemas.microsoft.com/office/powerpoint/2010/main" val="34187856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</p:spPr>
        <p:txBody>
          <a:bodyPr lIns="93171" tIns="46586" rIns="93171" bIns="46586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182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1/9/2025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27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1/9/2025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006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1/9/2025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84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1/9/2025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198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1/9/2025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123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1/9/2025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866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1/9/2025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395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1/9/2025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079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1/9/2025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387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1/9/2025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927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DD0B-05B0-42E9-B30E-C2C6A9122161}" type="datetimeFigureOut">
              <a:rPr lang="en-US" smtClean="0"/>
              <a:t>1/9/2025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587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4DD0B-05B0-42E9-B30E-C2C6A9122161}" type="datetimeFigureOut">
              <a:rPr lang="en-US" smtClean="0"/>
              <a:t>1/9/2025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24E1D-3277-44A9-8E7D-270B15CF23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072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_Worksheet.xls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package" Target="../embeddings/Microsoft_Excel_Worksheet1.xls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package" Target="../embeddings/Microsoft_Excel_Worksheet2.xls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package" Target="../embeddings/Microsoft_Excel_Worksheet3.xlsx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package" Target="../embeddings/Microsoft_Excel_Worksheet4.xls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gif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752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City of Leon Valley</a:t>
            </a:r>
            <a:br>
              <a:rPr lang="en-US" dirty="0"/>
            </a:br>
            <a:r>
              <a:rPr lang="en-US" dirty="0"/>
              <a:t>December 2024 Financial Report</a:t>
            </a:r>
            <a:br>
              <a:rPr lang="en-US" dirty="0"/>
            </a:br>
            <a:br>
              <a:rPr lang="en-US" sz="4000" dirty="0"/>
            </a:br>
            <a:br>
              <a:rPr lang="en-US" sz="4000" dirty="0"/>
            </a:br>
            <a:endParaRPr lang="en-US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05400"/>
            <a:ext cx="6400800" cy="17526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City Council Meeting</a:t>
            </a:r>
          </a:p>
          <a:p>
            <a:r>
              <a:rPr lang="en-US" dirty="0">
                <a:solidFill>
                  <a:schemeClr val="tx1"/>
                </a:solidFill>
              </a:rPr>
              <a:t>January 21, 2025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A3EE75DA-5248-4ADE-8907-4C565ADD75FB}"/>
              </a:ext>
            </a:extLst>
          </p:cNvPr>
          <p:cNvSpPr txBox="1">
            <a:spLocks/>
          </p:cNvSpPr>
          <p:nvPr/>
        </p:nvSpPr>
        <p:spPr>
          <a:xfrm>
            <a:off x="1295400" y="4249357"/>
            <a:ext cx="64008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Carol Goering</a:t>
            </a:r>
          </a:p>
          <a:p>
            <a:r>
              <a:rPr lang="en-US" sz="2400" dirty="0">
                <a:solidFill>
                  <a:schemeClr val="tx1"/>
                </a:solidFill>
              </a:rPr>
              <a:t>  Finance Director</a:t>
            </a:r>
          </a:p>
        </p:txBody>
      </p:sp>
    </p:spTree>
    <p:extLst>
      <p:ext uri="{BB962C8B-B14F-4D97-AF65-F5344CB8AC3E}">
        <p14:creationId xmlns:p14="http://schemas.microsoft.com/office/powerpoint/2010/main" val="401602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1302A53-410E-4142-5F3D-AC144F3BC7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4199" y="252413"/>
            <a:ext cx="6515602" cy="5928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141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6E431E-2AF9-6323-2635-90523366D2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DDB25E7-0ECB-45A1-8CEE-7D6F9091782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4A0BF2F-AF08-4438-A900-B901FDAD28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3808280"/>
              </p:ext>
            </p:extLst>
          </p:nvPr>
        </p:nvGraphicFramePr>
        <p:xfrm>
          <a:off x="1079497" y="304800"/>
          <a:ext cx="6984999" cy="1000125"/>
        </p:xfrm>
        <a:graphic>
          <a:graphicData uri="http://schemas.openxmlformats.org/drawingml/2006/table">
            <a:tbl>
              <a:tblPr/>
              <a:tblGrid>
                <a:gridCol w="2188187">
                  <a:extLst>
                    <a:ext uri="{9D8B030D-6E8A-4147-A177-3AD203B41FA5}">
                      <a16:colId xmlns:a16="http://schemas.microsoft.com/office/drawing/2014/main" val="548755116"/>
                    </a:ext>
                  </a:extLst>
                </a:gridCol>
                <a:gridCol w="1117982">
                  <a:extLst>
                    <a:ext uri="{9D8B030D-6E8A-4147-A177-3AD203B41FA5}">
                      <a16:colId xmlns:a16="http://schemas.microsoft.com/office/drawing/2014/main" val="2050915025"/>
                    </a:ext>
                  </a:extLst>
                </a:gridCol>
                <a:gridCol w="1117982">
                  <a:extLst>
                    <a:ext uri="{9D8B030D-6E8A-4147-A177-3AD203B41FA5}">
                      <a16:colId xmlns:a16="http://schemas.microsoft.com/office/drawing/2014/main" val="2085060236"/>
                    </a:ext>
                  </a:extLst>
                </a:gridCol>
                <a:gridCol w="582880">
                  <a:extLst>
                    <a:ext uri="{9D8B030D-6E8A-4147-A177-3AD203B41FA5}">
                      <a16:colId xmlns:a16="http://schemas.microsoft.com/office/drawing/2014/main" val="3020236052"/>
                    </a:ext>
                  </a:extLst>
                </a:gridCol>
                <a:gridCol w="1117982">
                  <a:extLst>
                    <a:ext uri="{9D8B030D-6E8A-4147-A177-3AD203B41FA5}">
                      <a16:colId xmlns:a16="http://schemas.microsoft.com/office/drawing/2014/main" val="3359169363"/>
                    </a:ext>
                  </a:extLst>
                </a:gridCol>
                <a:gridCol w="859986">
                  <a:extLst>
                    <a:ext uri="{9D8B030D-6E8A-4147-A177-3AD203B41FA5}">
                      <a16:colId xmlns:a16="http://schemas.microsoft.com/office/drawing/2014/main" val="2994032779"/>
                    </a:ext>
                  </a:extLst>
                </a:gridCol>
              </a:tblGrid>
              <a:tr h="257175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City of Leon Valley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0245244"/>
                  </a:ext>
                </a:extLst>
              </a:tr>
              <a:tr h="257175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Financial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902897"/>
                  </a:ext>
                </a:extLst>
              </a:tr>
              <a:tr h="257175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December 2024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551915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General Fund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776692"/>
                  </a:ext>
                </a:extLst>
              </a:tr>
            </a:tbl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B1CBE24A-57C8-7C7E-B29E-C39D45E1179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490093"/>
              </p:ext>
            </p:extLst>
          </p:nvPr>
        </p:nvGraphicFramePr>
        <p:xfrm>
          <a:off x="1753086" y="1371600"/>
          <a:ext cx="5814001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5128121" imgH="2217420" progId="Excel.Sheet.12">
                  <p:embed/>
                </p:oleObj>
              </mc:Choice>
              <mc:Fallback>
                <p:oleObj name="Worksheet" r:id="rId4" imgW="5128121" imgH="221742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53086" y="1371600"/>
                        <a:ext cx="5814001" cy="2514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9200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5031116E-9404-2409-1330-170C4F91507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8721945"/>
              </p:ext>
            </p:extLst>
          </p:nvPr>
        </p:nvGraphicFramePr>
        <p:xfrm>
          <a:off x="1077912" y="304800"/>
          <a:ext cx="6988175" cy="464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6987600" imgH="4648091" progId="Excel.Sheet.12">
                  <p:embed/>
                </p:oleObj>
              </mc:Choice>
              <mc:Fallback>
                <p:oleObj name="Worksheet" r:id="rId4" imgW="6987600" imgH="464809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77912" y="304800"/>
                        <a:ext cx="6988175" cy="464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12373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D58C1671-09F7-9E8D-A284-96413645B5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3154038"/>
              </p:ext>
            </p:extLst>
          </p:nvPr>
        </p:nvGraphicFramePr>
        <p:xfrm>
          <a:off x="1108869" y="304800"/>
          <a:ext cx="6926262" cy="464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6926446" imgH="4648091" progId="Excel.Sheet.12">
                  <p:embed/>
                </p:oleObj>
              </mc:Choice>
              <mc:Fallback>
                <p:oleObj name="Worksheet" r:id="rId4" imgW="6926446" imgH="464809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08869" y="304800"/>
                        <a:ext cx="6926262" cy="464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72468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6063A044-4105-2376-CDF5-123203BE10A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7076740"/>
              </p:ext>
            </p:extLst>
          </p:nvPr>
        </p:nvGraphicFramePr>
        <p:xfrm>
          <a:off x="1139031" y="381000"/>
          <a:ext cx="6865938" cy="350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6865619" imgH="3505091" progId="Excel.Sheet.12">
                  <p:embed/>
                </p:oleObj>
              </mc:Choice>
              <mc:Fallback>
                <p:oleObj name="Worksheet" r:id="rId4" imgW="6865619" imgH="350509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39031" y="381000"/>
                        <a:ext cx="6865938" cy="350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0528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2F65264C-3D7B-4C73-FFDC-2E39E4D2DF8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2458101"/>
              </p:ext>
            </p:extLst>
          </p:nvPr>
        </p:nvGraphicFramePr>
        <p:xfrm>
          <a:off x="1139031" y="381000"/>
          <a:ext cx="6865938" cy="350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6865619" imgH="3505091" progId="Excel.Sheet.12">
                  <p:embed/>
                </p:oleObj>
              </mc:Choice>
              <mc:Fallback>
                <p:oleObj name="Worksheet" r:id="rId4" imgW="6865619" imgH="350509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39031" y="381000"/>
                        <a:ext cx="6865938" cy="350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78556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2E97F396-0460-1634-ABAD-6FBCCD95DE8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4501678"/>
              </p:ext>
            </p:extLst>
          </p:nvPr>
        </p:nvGraphicFramePr>
        <p:xfrm>
          <a:off x="1752600" y="76200"/>
          <a:ext cx="5940424" cy="63815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7482720" imgH="8039209" progId="Excel.Sheet.12">
                  <p:embed/>
                </p:oleObj>
              </mc:Choice>
              <mc:Fallback>
                <p:oleObj name="Worksheet" r:id="rId3" imgW="7482720" imgH="803920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52600" y="76200"/>
                        <a:ext cx="5940424" cy="63815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807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752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City of Leon Valley</a:t>
            </a:r>
            <a:br>
              <a:rPr lang="en-US" dirty="0"/>
            </a:br>
            <a:r>
              <a:rPr lang="en-US" dirty="0"/>
              <a:t>December 2024 Financial Report</a:t>
            </a:r>
            <a:br>
              <a:rPr lang="en-US" dirty="0"/>
            </a:br>
            <a:br>
              <a:rPr lang="en-US" sz="4000" dirty="0"/>
            </a:br>
            <a:br>
              <a:rPr lang="en-US" sz="4000" dirty="0"/>
            </a:br>
            <a:endParaRPr lang="en-US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05400"/>
            <a:ext cx="6400800" cy="17526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City Council Meeting</a:t>
            </a:r>
          </a:p>
          <a:p>
            <a:r>
              <a:rPr lang="en-US" dirty="0">
                <a:solidFill>
                  <a:schemeClr val="tx1"/>
                </a:solidFill>
              </a:rPr>
              <a:t>January 21, 2025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1344"/>
            <a:ext cx="9144000" cy="676656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A3EE75DA-5248-4ADE-8907-4C565ADD75FB}"/>
              </a:ext>
            </a:extLst>
          </p:cNvPr>
          <p:cNvSpPr txBox="1">
            <a:spLocks/>
          </p:cNvSpPr>
          <p:nvPr/>
        </p:nvSpPr>
        <p:spPr>
          <a:xfrm>
            <a:off x="1295400" y="4249357"/>
            <a:ext cx="64008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Carol Goering</a:t>
            </a:r>
          </a:p>
          <a:p>
            <a:r>
              <a:rPr lang="en-US" sz="2400" dirty="0">
                <a:solidFill>
                  <a:schemeClr val="tx1"/>
                </a:solidFill>
              </a:rPr>
              <a:t>  Finance Director</a:t>
            </a:r>
          </a:p>
        </p:txBody>
      </p:sp>
    </p:spTree>
    <p:extLst>
      <p:ext uri="{BB962C8B-B14F-4D97-AF65-F5344CB8AC3E}">
        <p14:creationId xmlns:p14="http://schemas.microsoft.com/office/powerpoint/2010/main" val="1149495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7B973C47C1504A9DCAE77036798D71" ma:contentTypeVersion="14" ma:contentTypeDescription="Create a new document." ma:contentTypeScope="" ma:versionID="2aa038894f98c7320fa70fe3f8240c1f">
  <xsd:schema xmlns:xsd="http://www.w3.org/2001/XMLSchema" xmlns:xs="http://www.w3.org/2001/XMLSchema" xmlns:p="http://schemas.microsoft.com/office/2006/metadata/properties" xmlns:ns2="223e94b7-02ef-474f-9222-90778b78cc75" xmlns:ns3="c108f9c8-369b-4ab4-937c-df7b31b91393" targetNamespace="http://schemas.microsoft.com/office/2006/metadata/properties" ma:root="true" ma:fieldsID="5e5dd1264c96093b1570a8ac7f076129" ns2:_="" ns3:_="">
    <xsd:import namespace="223e94b7-02ef-474f-9222-90778b78cc75"/>
    <xsd:import namespace="c108f9c8-369b-4ab4-937c-df7b31b9139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MediaServiceBillingMetadata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3e94b7-02ef-474f-9222-90778b78cc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MediaServiceBillingMetadata" ma:index="17" nillable="true" ma:displayName="MediaServiceBillingMetadata" ma:hidden="true" ma:internalName="MediaServiceBillingMetadata" ma:readOnly="true">
      <xsd:simpleType>
        <xsd:restriction base="dms:Note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51ef714d-be02-45bf-9738-cd1d2a15e71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08f9c8-369b-4ab4-937c-df7b31b91393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09bd9e74-6738-42cc-8bf0-4928440d1fe2}" ma:internalName="TaxCatchAll" ma:showField="CatchAllData" ma:web="c108f9c8-369b-4ab4-937c-df7b31b9139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23e94b7-02ef-474f-9222-90778b78cc75">
      <Terms xmlns="http://schemas.microsoft.com/office/infopath/2007/PartnerControls"/>
    </lcf76f155ced4ddcb4097134ff3c332f>
    <TaxCatchAll xmlns="c108f9c8-369b-4ab4-937c-df7b31b91393" xsi:nil="true"/>
  </documentManagement>
</p:properties>
</file>

<file path=customXml/itemProps1.xml><?xml version="1.0" encoding="utf-8"?>
<ds:datastoreItem xmlns:ds="http://schemas.openxmlformats.org/officeDocument/2006/customXml" ds:itemID="{83604C40-A390-4F58-B830-5C932221DE9B}"/>
</file>

<file path=customXml/itemProps2.xml><?xml version="1.0" encoding="utf-8"?>
<ds:datastoreItem xmlns:ds="http://schemas.openxmlformats.org/officeDocument/2006/customXml" ds:itemID="{76B3FBBF-4BD0-4E9D-B2A4-390483AD3C4D}"/>
</file>

<file path=customXml/itemProps3.xml><?xml version="1.0" encoding="utf-8"?>
<ds:datastoreItem xmlns:ds="http://schemas.openxmlformats.org/officeDocument/2006/customXml" ds:itemID="{71279DF2-48B7-4AFA-8D57-47EDC5B92433}"/>
</file>

<file path=docProps/app.xml><?xml version="1.0" encoding="utf-8"?>
<Properties xmlns="http://schemas.openxmlformats.org/officeDocument/2006/extended-properties" xmlns:vt="http://schemas.openxmlformats.org/officeDocument/2006/docPropsVTypes">
  <TotalTime>12556</TotalTime>
  <Words>870</Words>
  <Application>Microsoft Office PowerPoint</Application>
  <PresentationFormat>On-screen Show (4:3)</PresentationFormat>
  <Paragraphs>108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Office Theme</vt:lpstr>
      <vt:lpstr>Microsoft Excel Worksheet</vt:lpstr>
      <vt:lpstr>   City of Leon Valley December 2024 Financial Report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City of Leon Valley December 2024 Financial Report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 for Purchase of Property at 6878 Poss Rd</dc:title>
  <dc:creator>Melinda Smith</dc:creator>
  <cp:lastModifiedBy>Carol Goering</cp:lastModifiedBy>
  <cp:revision>610</cp:revision>
  <cp:lastPrinted>2021-04-12T17:24:15Z</cp:lastPrinted>
  <dcterms:created xsi:type="dcterms:W3CDTF">2013-08-20T13:59:31Z</dcterms:created>
  <dcterms:modified xsi:type="dcterms:W3CDTF">2025-01-09T20:19:44Z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0x010100077B973C47C1504A9DCAE77036798D71</vt:lpwstr>
  </property>
</Properties>
</file>