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4" r:id="rId2"/>
    <p:sldId id="306" r:id="rId3"/>
    <p:sldId id="316" r:id="rId4"/>
    <p:sldId id="307" r:id="rId5"/>
    <p:sldId id="308" r:id="rId6"/>
    <p:sldId id="309" r:id="rId7"/>
    <p:sldId id="311" r:id="rId8"/>
    <p:sldId id="310" r:id="rId9"/>
    <p:sldId id="31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9" autoAdjust="0"/>
    <p:restoredTop sz="95256" autoAdjust="0"/>
  </p:normalViewPr>
  <p:slideViewPr>
    <p:cSldViewPr>
      <p:cViewPr varScale="1">
        <p:scale>
          <a:sx n="120" d="100"/>
          <a:sy n="120" d="100"/>
        </p:scale>
        <p:origin x="1512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BBFE64B-3180-4514-8697-A6B6CA8323E4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6012671B-9292-40EC-8DB7-F32CE3671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AF132C-9250-4DD1-AE96-0FD655559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61" y="276432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dirty="0"/>
              <a:t>Licenses, Permits, Fees &amp; Fines</a:t>
            </a:r>
          </a:p>
          <a:p>
            <a:pPr lvl="1"/>
            <a:r>
              <a:rPr lang="en-US" dirty="0"/>
              <a:t>RLC</a:t>
            </a:r>
          </a:p>
          <a:p>
            <a:pPr lvl="1"/>
            <a:r>
              <a:rPr lang="en-US" dirty="0"/>
              <a:t>	$2M	$1.3M	64%CY	(12%)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Court	</a:t>
            </a:r>
          </a:p>
          <a:p>
            <a:pPr lvl="1"/>
            <a:r>
              <a:rPr lang="en-US" dirty="0"/>
              <a:t>	$600K	$190K	32%CY	(38%)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EMS</a:t>
            </a:r>
          </a:p>
          <a:p>
            <a:pPr lvl="1"/>
            <a:r>
              <a:rPr lang="en-US" dirty="0"/>
              <a:t>	$330K	$134K	41%CY	(28%)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Impound</a:t>
            </a:r>
          </a:p>
          <a:p>
            <a:pPr lvl="1"/>
            <a:r>
              <a:rPr lang="en-US" dirty="0"/>
              <a:t>	$297K	$48K	16%CY	(63%)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Building Department</a:t>
            </a:r>
          </a:p>
          <a:p>
            <a:pPr lvl="1"/>
            <a:r>
              <a:rPr lang="en-US" dirty="0"/>
              <a:t>	$200K	$145K	73%CY	22%py</a:t>
            </a:r>
          </a:p>
          <a:p>
            <a:pPr lvl="1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975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99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AE27B-B592-4054-8B4B-439EC283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6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CCD99-89AA-6BC3-5145-69DA7D08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F6276B-2C69-C939-F08F-9D6CECDB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90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</a:t>
            </a:r>
          </a:p>
          <a:p>
            <a:r>
              <a:rPr lang="en-IN" dirty="0"/>
              <a:t>FY20 Miscellaneous Revenue - $313K Seneca West from EDCD</a:t>
            </a:r>
          </a:p>
          <a:p>
            <a:r>
              <a:rPr lang="en-IN" dirty="0"/>
              <a:t>FY20 Storm Water – Forest Meadow &amp; Seneca</a:t>
            </a:r>
          </a:p>
          <a:p>
            <a:r>
              <a:rPr lang="en-IN" dirty="0"/>
              <a:t>What are customer fees</a:t>
            </a:r>
          </a:p>
          <a:p>
            <a:pPr lvl="1"/>
            <a:r>
              <a:rPr lang="en-IN" dirty="0"/>
              <a:t>Customer penalties</a:t>
            </a:r>
          </a:p>
          <a:p>
            <a:pPr lvl="1"/>
            <a:r>
              <a:rPr lang="en-IN" dirty="0"/>
              <a:t>SW penalties</a:t>
            </a:r>
          </a:p>
          <a:p>
            <a:pPr lvl="1"/>
            <a:r>
              <a:rPr lang="en-IN" dirty="0"/>
              <a:t>Disconnection fees</a:t>
            </a:r>
          </a:p>
          <a:p>
            <a:pPr lvl="1"/>
            <a:r>
              <a:rPr lang="en-IN" dirty="0"/>
              <a:t>TECQ Public Health fees</a:t>
            </a:r>
          </a:p>
          <a:p>
            <a:r>
              <a:rPr lang="en-IN" dirty="0"/>
              <a:t>What are other sources/uses – transfer out to debt service for bond payment</a:t>
            </a:r>
          </a:p>
          <a:p>
            <a:r>
              <a:rPr lang="en-IN" dirty="0"/>
              <a:t>Debt payments; Feb &amp; Aug; initially from 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3713178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$189,521</a:t>
            </a:r>
          </a:p>
          <a:p>
            <a:r>
              <a:rPr lang="en-IN" dirty="0"/>
              <a:t>Everything down due to Covid &amp; Renovations</a:t>
            </a:r>
          </a:p>
          <a:p>
            <a:r>
              <a:rPr lang="en-IN" dirty="0" err="1"/>
              <a:t>Misc</a:t>
            </a:r>
            <a:r>
              <a:rPr lang="en-IN" dirty="0"/>
              <a:t> revenue last year was from EDCD for renovations</a:t>
            </a:r>
          </a:p>
          <a:p>
            <a:r>
              <a:rPr lang="en-IN" dirty="0"/>
              <a:t>Contractual higher last year $10K for Active Net</a:t>
            </a:r>
          </a:p>
        </p:txBody>
      </p:sp>
    </p:spTree>
    <p:extLst>
      <p:ext uri="{BB962C8B-B14F-4D97-AF65-F5344CB8AC3E}">
        <p14:creationId xmlns:p14="http://schemas.microsoft.com/office/powerpoint/2010/main" val="3077426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u="sng" dirty="0"/>
              <a:t>FY2020</a:t>
            </a:r>
          </a:p>
          <a:p>
            <a:r>
              <a:rPr lang="en-IN" dirty="0"/>
              <a:t>Miscellaneous - Larry Little Bond - $79K</a:t>
            </a:r>
          </a:p>
          <a:p>
            <a:r>
              <a:rPr lang="en-IN" dirty="0"/>
              <a:t>Contractual</a:t>
            </a:r>
          </a:p>
          <a:p>
            <a:pPr lvl="1"/>
            <a:r>
              <a:rPr lang="en-IN" dirty="0"/>
              <a:t>$313K transfer to Water for Seneca West</a:t>
            </a:r>
          </a:p>
          <a:p>
            <a:pPr lvl="1"/>
            <a:r>
              <a:rPr lang="en-IN" dirty="0"/>
              <a:t>$179K to Community </a:t>
            </a:r>
            <a:r>
              <a:rPr lang="en-IN" dirty="0" err="1"/>
              <a:t>Center</a:t>
            </a:r>
            <a:r>
              <a:rPr lang="en-IN" dirty="0"/>
              <a:t> for Renovations</a:t>
            </a:r>
          </a:p>
          <a:p>
            <a:endParaRPr lang="en-IN" dirty="0"/>
          </a:p>
          <a:p>
            <a:r>
              <a:rPr lang="en-IN" u="sng" dirty="0"/>
              <a:t>FY21</a:t>
            </a:r>
          </a:p>
          <a:p>
            <a:r>
              <a:rPr lang="en-IN" dirty="0"/>
              <a:t>Fund Balance = $288,864</a:t>
            </a:r>
          </a:p>
          <a:p>
            <a:r>
              <a:rPr lang="en-IN" dirty="0"/>
              <a:t>$137K budget on the Project Funding Line</a:t>
            </a:r>
          </a:p>
          <a:p>
            <a:r>
              <a:rPr lang="en-IN" dirty="0"/>
              <a:t>$1,691 spent – Smash Dance – wall sign; partial fund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253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YTD revenues down 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April Vs April collections up 45%</a:t>
            </a:r>
          </a:p>
          <a:p>
            <a:r>
              <a:rPr lang="en-IN" dirty="0"/>
              <a:t>Just starting COVID Lock Down at that time last year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995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3418785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82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7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DD0B-05B0-42E9-B30E-C2C6A91221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November 2024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December 17,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40160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6D11C6-9161-62C7-2399-01C42325B3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0643" y="228600"/>
            <a:ext cx="6462713" cy="588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E431E-2AF9-6323-2635-90523366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DB25E7-0ECB-45A1-8CEE-7D6F90917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32F051-F1D8-0B1E-368D-4EBF8B3E5A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6923" y="1752600"/>
            <a:ext cx="5010150" cy="2114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15D320-0633-9155-83BC-B2924DE857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1086" y="381000"/>
            <a:ext cx="698182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DF60486-89BF-72C4-D625-BC896EE293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050" y="381000"/>
            <a:ext cx="681990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7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F089A8F-BAA9-EAF5-AC39-BDC2326FC8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625" y="381000"/>
            <a:ext cx="676275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68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2B84E9A-80FD-3100-9DEC-A803A49D4F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810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28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D6E45C5-1710-EC23-9A2F-29EC3632DD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810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56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D428CDA-FAD8-774F-843C-E2A116F84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0921" y="1"/>
            <a:ext cx="5615679" cy="620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0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November 2024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December 17,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114949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7B973C47C1504A9DCAE77036798D71" ma:contentTypeVersion="14" ma:contentTypeDescription="Create a new document." ma:contentTypeScope="" ma:versionID="2aa038894f98c7320fa70fe3f8240c1f">
  <xsd:schema xmlns:xsd="http://www.w3.org/2001/XMLSchema" xmlns:xs="http://www.w3.org/2001/XMLSchema" xmlns:p="http://schemas.microsoft.com/office/2006/metadata/properties" xmlns:ns2="223e94b7-02ef-474f-9222-90778b78cc75" xmlns:ns3="c108f9c8-369b-4ab4-937c-df7b31b91393" targetNamespace="http://schemas.microsoft.com/office/2006/metadata/properties" ma:root="true" ma:fieldsID="5e5dd1264c96093b1570a8ac7f076129" ns2:_="" ns3:_="">
    <xsd:import namespace="223e94b7-02ef-474f-9222-90778b78cc75"/>
    <xsd:import namespace="c108f9c8-369b-4ab4-937c-df7b31b913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e94b7-02ef-474f-9222-90778b78c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7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ef714d-be02-45bf-9738-cd1d2a15e7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8f9c8-369b-4ab4-937c-df7b31b9139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bd9e74-6738-42cc-8bf0-4928440d1fe2}" ma:internalName="TaxCatchAll" ma:showField="CatchAllData" ma:web="c108f9c8-369b-4ab4-937c-df7b31b913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e94b7-02ef-474f-9222-90778b78cc75">
      <Terms xmlns="http://schemas.microsoft.com/office/infopath/2007/PartnerControls"/>
    </lcf76f155ced4ddcb4097134ff3c332f>
    <TaxCatchAll xmlns="c108f9c8-369b-4ab4-937c-df7b31b91393" xsi:nil="true"/>
  </documentManagement>
</p:properties>
</file>

<file path=customXml/itemProps1.xml><?xml version="1.0" encoding="utf-8"?>
<ds:datastoreItem xmlns:ds="http://schemas.openxmlformats.org/officeDocument/2006/customXml" ds:itemID="{7749BF3F-7B8C-40ED-94F9-0EEB69B7ACA8}"/>
</file>

<file path=customXml/itemProps2.xml><?xml version="1.0" encoding="utf-8"?>
<ds:datastoreItem xmlns:ds="http://schemas.openxmlformats.org/officeDocument/2006/customXml" ds:itemID="{A2BA3D2B-7E5A-4C18-98C6-4E47512C923A}"/>
</file>

<file path=customXml/itemProps3.xml><?xml version="1.0" encoding="utf-8"?>
<ds:datastoreItem xmlns:ds="http://schemas.openxmlformats.org/officeDocument/2006/customXml" ds:itemID="{F17313CF-F817-4A6F-A840-E70ADFE88BB0}"/>
</file>

<file path=docProps/app.xml><?xml version="1.0" encoding="utf-8"?>
<Properties xmlns="http://schemas.openxmlformats.org/officeDocument/2006/extended-properties" xmlns:vt="http://schemas.openxmlformats.org/officeDocument/2006/docPropsVTypes">
  <TotalTime>12546</TotalTime>
  <Words>855</Words>
  <Application>Microsoft Office PowerPoint</Application>
  <PresentationFormat>On-screen Show (4:3)</PresentationFormat>
  <Paragraphs>99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  City of Leon Valley November 2024 Financial Report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City of Leon Valley November 2024 Financial Report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for Purchase of Property at 6878 Poss Rd</dc:title>
  <dc:creator>Melinda Smith</dc:creator>
  <cp:lastModifiedBy>Carol Goering</cp:lastModifiedBy>
  <cp:revision>608</cp:revision>
  <cp:lastPrinted>2021-04-12T17:24:15Z</cp:lastPrinted>
  <dcterms:created xsi:type="dcterms:W3CDTF">2013-08-20T13:59:31Z</dcterms:created>
  <dcterms:modified xsi:type="dcterms:W3CDTF">2024-12-09T14:36:49Z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0x010100077B973C47C1504A9DCAE77036798D71</vt:lpwstr>
  </property>
</Properties>
</file>