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8" r:id="rId3"/>
    <p:sldId id="275" r:id="rId4"/>
    <p:sldId id="285" r:id="rId5"/>
    <p:sldId id="262" r:id="rId6"/>
    <p:sldId id="263" r:id="rId7"/>
    <p:sldId id="302" r:id="rId8"/>
    <p:sldId id="287" r:id="rId9"/>
    <p:sldId id="288" r:id="rId10"/>
    <p:sldId id="289" r:id="rId11"/>
    <p:sldId id="290" r:id="rId12"/>
    <p:sldId id="292" r:id="rId13"/>
    <p:sldId id="297" r:id="rId14"/>
    <p:sldId id="291" r:id="rId15"/>
    <p:sldId id="294" r:id="rId16"/>
    <p:sldId id="293" r:id="rId17"/>
    <p:sldId id="304" r:id="rId18"/>
    <p:sldId id="298" r:id="rId19"/>
    <p:sldId id="305" r:id="rId20"/>
    <p:sldId id="306" r:id="rId21"/>
    <p:sldId id="299" r:id="rId22"/>
    <p:sldId id="307" r:id="rId23"/>
    <p:sldId id="308" r:id="rId24"/>
    <p:sldId id="300" r:id="rId25"/>
    <p:sldId id="259" r:id="rId26"/>
    <p:sldId id="260" r:id="rId27"/>
    <p:sldId id="261" r:id="rId28"/>
    <p:sldId id="282" r:id="rId29"/>
    <p:sldId id="264" r:id="rId30"/>
    <p:sldId id="266" r:id="rId31"/>
    <p:sldId id="278" r:id="rId32"/>
    <p:sldId id="265" r:id="rId33"/>
    <p:sldId id="309" r:id="rId34"/>
    <p:sldId id="310" r:id="rId35"/>
    <p:sldId id="268" r:id="rId36"/>
    <p:sldId id="277" r:id="rId37"/>
    <p:sldId id="272" r:id="rId38"/>
    <p:sldId id="269" r:id="rId39"/>
    <p:sldId id="283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imaline" initials="DD" lastIdx="1" clrIdx="0">
    <p:extLst>
      <p:ext uri="{19B8F6BF-5375-455C-9EA6-DF929625EA0E}">
        <p15:presenceInfo xmlns:p15="http://schemas.microsoft.com/office/powerpoint/2012/main" userId="S-1-5-21-3349115497-3305878434-2101813769-11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55880C-15A3-4FC0-9D48-061FC12D6E5D}" v="9" dt="2025-01-15T23:36:29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60" d="100"/>
          <a:sy n="160" d="100"/>
        </p:scale>
        <p:origin x="85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ystal Caldera" userId="506c1302-92a1-44be-af3a-ceb8b71008c2" providerId="ADAL" clId="{F955880C-15A3-4FC0-9D48-061FC12D6E5D}"/>
    <pc:docChg chg="custSel addSld modSld">
      <pc:chgData name="Crystal Caldera" userId="506c1302-92a1-44be-af3a-ceb8b71008c2" providerId="ADAL" clId="{F955880C-15A3-4FC0-9D48-061FC12D6E5D}" dt="2025-01-15T23:36:40.657" v="115" actId="20577"/>
      <pc:docMkLst>
        <pc:docMk/>
      </pc:docMkLst>
      <pc:sldChg chg="addSp delSp modSp new mod">
        <pc:chgData name="Crystal Caldera" userId="506c1302-92a1-44be-af3a-ceb8b71008c2" providerId="ADAL" clId="{F955880C-15A3-4FC0-9D48-061FC12D6E5D}" dt="2025-01-15T23:32:24.844" v="12" actId="20577"/>
        <pc:sldMkLst>
          <pc:docMk/>
          <pc:sldMk cId="546513049" sldId="311"/>
        </pc:sldMkLst>
        <pc:spChg chg="mod">
          <ac:chgData name="Crystal Caldera" userId="506c1302-92a1-44be-af3a-ceb8b71008c2" providerId="ADAL" clId="{F955880C-15A3-4FC0-9D48-061FC12D6E5D}" dt="2025-01-15T23:32:24.844" v="12" actId="20577"/>
          <ac:spMkLst>
            <pc:docMk/>
            <pc:sldMk cId="546513049" sldId="311"/>
            <ac:spMk id="2" creationId="{7844BD64-07A7-40FF-503A-26DD884A959C}"/>
          </ac:spMkLst>
        </pc:spChg>
        <pc:spChg chg="del">
          <ac:chgData name="Crystal Caldera" userId="506c1302-92a1-44be-af3a-ceb8b71008c2" providerId="ADAL" clId="{F955880C-15A3-4FC0-9D48-061FC12D6E5D}" dt="2025-01-15T23:32:17.056" v="1"/>
          <ac:spMkLst>
            <pc:docMk/>
            <pc:sldMk cId="546513049" sldId="311"/>
            <ac:spMk id="3" creationId="{C24F3936-2D35-8D54-B739-435D05A8E196}"/>
          </ac:spMkLst>
        </pc:spChg>
        <pc:picChg chg="add mod">
          <ac:chgData name="Crystal Caldera" userId="506c1302-92a1-44be-af3a-ceb8b71008c2" providerId="ADAL" clId="{F955880C-15A3-4FC0-9D48-061FC12D6E5D}" dt="2025-01-15T23:32:17.056" v="1"/>
          <ac:picMkLst>
            <pc:docMk/>
            <pc:sldMk cId="546513049" sldId="311"/>
            <ac:picMk id="4" creationId="{9A87BBA3-E1B8-F5F1-3C9B-97242245E973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2:54.788" v="25" actId="20577"/>
        <pc:sldMkLst>
          <pc:docMk/>
          <pc:sldMk cId="1843885325" sldId="312"/>
        </pc:sldMkLst>
        <pc:spChg chg="mod">
          <ac:chgData name="Crystal Caldera" userId="506c1302-92a1-44be-af3a-ceb8b71008c2" providerId="ADAL" clId="{F955880C-15A3-4FC0-9D48-061FC12D6E5D}" dt="2025-01-15T23:32:54.788" v="25" actId="20577"/>
          <ac:spMkLst>
            <pc:docMk/>
            <pc:sldMk cId="1843885325" sldId="312"/>
            <ac:spMk id="2" creationId="{8117F9A9-45A7-352E-1396-65863C7ADDB3}"/>
          </ac:spMkLst>
        </pc:spChg>
        <pc:spChg chg="del">
          <ac:chgData name="Crystal Caldera" userId="506c1302-92a1-44be-af3a-ceb8b71008c2" providerId="ADAL" clId="{F955880C-15A3-4FC0-9D48-061FC12D6E5D}" dt="2025-01-15T23:32:46.996" v="14"/>
          <ac:spMkLst>
            <pc:docMk/>
            <pc:sldMk cId="1843885325" sldId="312"/>
            <ac:spMk id="3" creationId="{0808292C-0870-3CE5-98A8-1711478B9875}"/>
          </ac:spMkLst>
        </pc:spChg>
        <pc:picChg chg="add mod">
          <ac:chgData name="Crystal Caldera" userId="506c1302-92a1-44be-af3a-ceb8b71008c2" providerId="ADAL" clId="{F955880C-15A3-4FC0-9D48-061FC12D6E5D}" dt="2025-01-15T23:32:46.996" v="14"/>
          <ac:picMkLst>
            <pc:docMk/>
            <pc:sldMk cId="1843885325" sldId="312"/>
            <ac:picMk id="4" creationId="{959D5593-1078-9832-2291-248570BD0BA1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3:13.054" v="38" actId="20577"/>
        <pc:sldMkLst>
          <pc:docMk/>
          <pc:sldMk cId="4046675567" sldId="313"/>
        </pc:sldMkLst>
        <pc:spChg chg="mod">
          <ac:chgData name="Crystal Caldera" userId="506c1302-92a1-44be-af3a-ceb8b71008c2" providerId="ADAL" clId="{F955880C-15A3-4FC0-9D48-061FC12D6E5D}" dt="2025-01-15T23:33:13.054" v="38" actId="20577"/>
          <ac:spMkLst>
            <pc:docMk/>
            <pc:sldMk cId="4046675567" sldId="313"/>
            <ac:spMk id="2" creationId="{9E1D63DE-C552-EB54-75C1-488C18D45A75}"/>
          </ac:spMkLst>
        </pc:spChg>
        <pc:spChg chg="del">
          <ac:chgData name="Crystal Caldera" userId="506c1302-92a1-44be-af3a-ceb8b71008c2" providerId="ADAL" clId="{F955880C-15A3-4FC0-9D48-061FC12D6E5D}" dt="2025-01-15T23:33:07.327" v="27"/>
          <ac:spMkLst>
            <pc:docMk/>
            <pc:sldMk cId="4046675567" sldId="313"/>
            <ac:spMk id="3" creationId="{D3F12298-963A-EA15-A981-D42B0DE39F6D}"/>
          </ac:spMkLst>
        </pc:spChg>
        <pc:picChg chg="add mod">
          <ac:chgData name="Crystal Caldera" userId="506c1302-92a1-44be-af3a-ceb8b71008c2" providerId="ADAL" clId="{F955880C-15A3-4FC0-9D48-061FC12D6E5D}" dt="2025-01-15T23:33:07.327" v="27"/>
          <ac:picMkLst>
            <pc:docMk/>
            <pc:sldMk cId="4046675567" sldId="313"/>
            <ac:picMk id="4" creationId="{79179EFE-9CEC-8B03-DA89-16716EA9A92D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3:34.927" v="56"/>
        <pc:sldMkLst>
          <pc:docMk/>
          <pc:sldMk cId="1400150853" sldId="314"/>
        </pc:sldMkLst>
        <pc:spChg chg="mod">
          <ac:chgData name="Crystal Caldera" userId="506c1302-92a1-44be-af3a-ceb8b71008c2" providerId="ADAL" clId="{F955880C-15A3-4FC0-9D48-061FC12D6E5D}" dt="2025-01-15T23:33:23.812" v="55" actId="20577"/>
          <ac:spMkLst>
            <pc:docMk/>
            <pc:sldMk cId="1400150853" sldId="314"/>
            <ac:spMk id="2" creationId="{82D46405-DDAE-7468-6890-A09E8BB31FE7}"/>
          </ac:spMkLst>
        </pc:spChg>
        <pc:spChg chg="del">
          <ac:chgData name="Crystal Caldera" userId="506c1302-92a1-44be-af3a-ceb8b71008c2" providerId="ADAL" clId="{F955880C-15A3-4FC0-9D48-061FC12D6E5D}" dt="2025-01-15T23:33:34.927" v="56"/>
          <ac:spMkLst>
            <pc:docMk/>
            <pc:sldMk cId="1400150853" sldId="314"/>
            <ac:spMk id="3" creationId="{33ED9D9F-EDF5-BA3C-1B93-691822B89D3C}"/>
          </ac:spMkLst>
        </pc:spChg>
        <pc:picChg chg="add mod">
          <ac:chgData name="Crystal Caldera" userId="506c1302-92a1-44be-af3a-ceb8b71008c2" providerId="ADAL" clId="{F955880C-15A3-4FC0-9D48-061FC12D6E5D}" dt="2025-01-15T23:33:34.927" v="56"/>
          <ac:picMkLst>
            <pc:docMk/>
            <pc:sldMk cId="1400150853" sldId="314"/>
            <ac:picMk id="4" creationId="{E478403B-FC26-50F5-CD6C-56BD4923D366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3:56.796" v="70" actId="20577"/>
        <pc:sldMkLst>
          <pc:docMk/>
          <pc:sldMk cId="2774866483" sldId="315"/>
        </pc:sldMkLst>
        <pc:spChg chg="mod">
          <ac:chgData name="Crystal Caldera" userId="506c1302-92a1-44be-af3a-ceb8b71008c2" providerId="ADAL" clId="{F955880C-15A3-4FC0-9D48-061FC12D6E5D}" dt="2025-01-15T23:33:56.796" v="70" actId="20577"/>
          <ac:spMkLst>
            <pc:docMk/>
            <pc:sldMk cId="2774866483" sldId="315"/>
            <ac:spMk id="2" creationId="{11CB2846-B8FF-F5B8-4168-57518FA8B79C}"/>
          </ac:spMkLst>
        </pc:spChg>
        <pc:spChg chg="del">
          <ac:chgData name="Crystal Caldera" userId="506c1302-92a1-44be-af3a-ceb8b71008c2" providerId="ADAL" clId="{F955880C-15A3-4FC0-9D48-061FC12D6E5D}" dt="2025-01-15T23:33:50.727" v="58"/>
          <ac:spMkLst>
            <pc:docMk/>
            <pc:sldMk cId="2774866483" sldId="315"/>
            <ac:spMk id="3" creationId="{E050EEFE-BA7F-4666-C377-63EDD01EBC99}"/>
          </ac:spMkLst>
        </pc:spChg>
        <pc:picChg chg="add mod">
          <ac:chgData name="Crystal Caldera" userId="506c1302-92a1-44be-af3a-ceb8b71008c2" providerId="ADAL" clId="{F955880C-15A3-4FC0-9D48-061FC12D6E5D}" dt="2025-01-15T23:33:50.727" v="58"/>
          <ac:picMkLst>
            <pc:docMk/>
            <pc:sldMk cId="2774866483" sldId="315"/>
            <ac:picMk id="4" creationId="{8D188D91-1E33-6C72-6BF1-2FA99D25F11B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5:13.603" v="80" actId="20577"/>
        <pc:sldMkLst>
          <pc:docMk/>
          <pc:sldMk cId="897774676" sldId="316"/>
        </pc:sldMkLst>
        <pc:spChg chg="mod">
          <ac:chgData name="Crystal Caldera" userId="506c1302-92a1-44be-af3a-ceb8b71008c2" providerId="ADAL" clId="{F955880C-15A3-4FC0-9D48-061FC12D6E5D}" dt="2025-01-15T23:35:13.603" v="80" actId="20577"/>
          <ac:spMkLst>
            <pc:docMk/>
            <pc:sldMk cId="897774676" sldId="316"/>
            <ac:spMk id="2" creationId="{596F5C86-082D-9A43-F19D-18505D3FD5E4}"/>
          </ac:spMkLst>
        </pc:spChg>
        <pc:spChg chg="del">
          <ac:chgData name="Crystal Caldera" userId="506c1302-92a1-44be-af3a-ceb8b71008c2" providerId="ADAL" clId="{F955880C-15A3-4FC0-9D48-061FC12D6E5D}" dt="2025-01-15T23:35:10.295" v="72"/>
          <ac:spMkLst>
            <pc:docMk/>
            <pc:sldMk cId="897774676" sldId="316"/>
            <ac:spMk id="3" creationId="{7E4CC75F-59AB-9D12-B838-69908333FE51}"/>
          </ac:spMkLst>
        </pc:spChg>
        <pc:picChg chg="add mod">
          <ac:chgData name="Crystal Caldera" userId="506c1302-92a1-44be-af3a-ceb8b71008c2" providerId="ADAL" clId="{F955880C-15A3-4FC0-9D48-061FC12D6E5D}" dt="2025-01-15T23:35:10.295" v="72"/>
          <ac:picMkLst>
            <pc:docMk/>
            <pc:sldMk cId="897774676" sldId="316"/>
            <ac:picMk id="4" creationId="{8D90A369-AEA7-8006-812E-8D37D1766660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6:35.768" v="104" actId="1076"/>
        <pc:sldMkLst>
          <pc:docMk/>
          <pc:sldMk cId="4224426667" sldId="317"/>
        </pc:sldMkLst>
        <pc:spChg chg="mod">
          <ac:chgData name="Crystal Caldera" userId="506c1302-92a1-44be-af3a-ceb8b71008c2" providerId="ADAL" clId="{F955880C-15A3-4FC0-9D48-061FC12D6E5D}" dt="2025-01-15T23:35:46.200" v="95" actId="20577"/>
          <ac:spMkLst>
            <pc:docMk/>
            <pc:sldMk cId="4224426667" sldId="317"/>
            <ac:spMk id="2" creationId="{A2C3935B-FBBD-5EB9-0E6A-65F5579300EF}"/>
          </ac:spMkLst>
        </pc:spChg>
        <pc:spChg chg="del">
          <ac:chgData name="Crystal Caldera" userId="506c1302-92a1-44be-af3a-ceb8b71008c2" providerId="ADAL" clId="{F955880C-15A3-4FC0-9D48-061FC12D6E5D}" dt="2025-01-15T23:35:39.093" v="82"/>
          <ac:spMkLst>
            <pc:docMk/>
            <pc:sldMk cId="4224426667" sldId="317"/>
            <ac:spMk id="3" creationId="{E7A6B45E-D444-3E89-9781-4CCA1C372EAB}"/>
          </ac:spMkLst>
        </pc:spChg>
        <pc:picChg chg="add mod">
          <ac:chgData name="Crystal Caldera" userId="506c1302-92a1-44be-af3a-ceb8b71008c2" providerId="ADAL" clId="{F955880C-15A3-4FC0-9D48-061FC12D6E5D}" dt="2025-01-15T23:36:35.768" v="104" actId="1076"/>
          <ac:picMkLst>
            <pc:docMk/>
            <pc:sldMk cId="4224426667" sldId="317"/>
            <ac:picMk id="4" creationId="{CA169900-477C-333E-F0C0-90C2196CA4BE}"/>
          </ac:picMkLst>
        </pc:picChg>
        <pc:picChg chg="add del">
          <ac:chgData name="Crystal Caldera" userId="506c1302-92a1-44be-af3a-ceb8b71008c2" providerId="ADAL" clId="{F955880C-15A3-4FC0-9D48-061FC12D6E5D}" dt="2025-01-15T23:36:31.227" v="102" actId="478"/>
          <ac:picMkLst>
            <pc:docMk/>
            <pc:sldMk cId="4224426667" sldId="317"/>
            <ac:picMk id="5" creationId="{E6AD2182-69E0-314A-B84A-FD31A148F4FF}"/>
          </ac:picMkLst>
        </pc:picChg>
      </pc:sldChg>
      <pc:sldChg chg="addSp delSp modSp new mod">
        <pc:chgData name="Crystal Caldera" userId="506c1302-92a1-44be-af3a-ceb8b71008c2" providerId="ADAL" clId="{F955880C-15A3-4FC0-9D48-061FC12D6E5D}" dt="2025-01-15T23:36:40.657" v="115" actId="20577"/>
        <pc:sldMkLst>
          <pc:docMk/>
          <pc:sldMk cId="3228154674" sldId="318"/>
        </pc:sldMkLst>
        <pc:spChg chg="mod">
          <ac:chgData name="Crystal Caldera" userId="506c1302-92a1-44be-af3a-ceb8b71008c2" providerId="ADAL" clId="{F955880C-15A3-4FC0-9D48-061FC12D6E5D}" dt="2025-01-15T23:36:40.657" v="115" actId="20577"/>
          <ac:spMkLst>
            <pc:docMk/>
            <pc:sldMk cId="3228154674" sldId="318"/>
            <ac:spMk id="2" creationId="{799C0F4A-8F27-7635-68CB-5A1D13A8932F}"/>
          </ac:spMkLst>
        </pc:spChg>
        <pc:spChg chg="del">
          <ac:chgData name="Crystal Caldera" userId="506c1302-92a1-44be-af3a-ceb8b71008c2" providerId="ADAL" clId="{F955880C-15A3-4FC0-9D48-061FC12D6E5D}" dt="2025-01-15T23:36:29.636" v="101"/>
          <ac:spMkLst>
            <pc:docMk/>
            <pc:sldMk cId="3228154674" sldId="318"/>
            <ac:spMk id="3" creationId="{52D7A4EA-7CCB-DBDA-C874-7D0346A118C0}"/>
          </ac:spMkLst>
        </pc:spChg>
        <pc:picChg chg="add mod">
          <ac:chgData name="Crystal Caldera" userId="506c1302-92a1-44be-af3a-ceb8b71008c2" providerId="ADAL" clId="{F955880C-15A3-4FC0-9D48-061FC12D6E5D}" dt="2025-01-15T23:36:29.636" v="101"/>
          <ac:picMkLst>
            <pc:docMk/>
            <pc:sldMk cId="3228154674" sldId="318"/>
            <ac:picMk id="4" creationId="{5C765BD0-C388-2334-68F0-485221FDFA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F7C5-6E01-4EF6-843D-A41C840307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FDC4B-581A-416A-86DB-B23AF8B65A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1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2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3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4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5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6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7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8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9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22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12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jpg"/><Relationship Id="rId10" Type="http://schemas.openxmlformats.org/officeDocument/2006/relationships/image" Target="../media/image30.emf"/><Relationship Id="rId4" Type="http://schemas.openxmlformats.org/officeDocument/2006/relationships/image" Target="../media/image1.gif"/><Relationship Id="rId9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7924800" cy="2667000"/>
          </a:xfrm>
        </p:spPr>
        <p:txBody>
          <a:bodyPr>
            <a:no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Enterprise Fund</a:t>
            </a:r>
            <a:br>
              <a:rPr lang="en-US" sz="4000" dirty="0">
                <a:cs typeface="Arial" panose="020B0604020202020204" pitchFamily="34" charset="0"/>
              </a:rPr>
            </a:br>
            <a:br>
              <a:rPr lang="en-US" sz="4000" dirty="0">
                <a:cs typeface="Arial" panose="020B0604020202020204" pitchFamily="34" charset="0"/>
              </a:rPr>
            </a:br>
            <a:r>
              <a:rPr lang="en-US" sz="4000" dirty="0">
                <a:cs typeface="Arial" panose="020B0604020202020204" pitchFamily="34" charset="0"/>
              </a:rPr>
              <a:t>State of the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828800"/>
          </a:xfrm>
        </p:spPr>
        <p:txBody>
          <a:bodyPr>
            <a:normAutofit fontScale="40000" lnSpcReduction="20000"/>
          </a:bodyPr>
          <a:lstStyle/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dirty="0">
                <a:solidFill>
                  <a:schemeClr val="tx1"/>
                </a:solidFill>
                <a:cs typeface="Arial" panose="020B0604020202020204" pitchFamily="34" charset="0"/>
              </a:rPr>
              <a:t>Melinda Moritz, David Dimaline</a:t>
            </a:r>
          </a:p>
          <a:p>
            <a:r>
              <a:rPr lang="en-US" sz="6000" dirty="0">
                <a:solidFill>
                  <a:schemeClr val="tx1"/>
                </a:solidFill>
                <a:cs typeface="Arial" panose="020B0604020202020204" pitchFamily="34" charset="0"/>
              </a:rPr>
              <a:t>Director &amp; Assistant Director Public Works</a:t>
            </a:r>
          </a:p>
          <a:p>
            <a:r>
              <a:rPr lang="en-US" sz="6000" dirty="0">
                <a:solidFill>
                  <a:schemeClr val="tx1"/>
                </a:solidFill>
                <a:cs typeface="Arial" panose="020B0604020202020204" pitchFamily="34" charset="0"/>
              </a:rPr>
              <a:t>Town Hall Meeting</a:t>
            </a:r>
          </a:p>
          <a:p>
            <a:r>
              <a:rPr lang="en-US" sz="6000" dirty="0">
                <a:solidFill>
                  <a:schemeClr val="tx1"/>
                </a:solidFill>
                <a:cs typeface="Arial" panose="020B0604020202020204" pitchFamily="34" charset="0"/>
              </a:rPr>
              <a:t>January 25,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05858-BA9B-4F2E-B14C-2061318B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7730"/>
            <a:ext cx="2819400" cy="2116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32E17-5AEB-430C-87D9-DCF1C301B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4817" y="316314"/>
            <a:ext cx="2667001" cy="2109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3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Edwards Aquifer Authority fee:  	$0.62/1,000 gal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Mandated by law to collect – pass through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</a:rPr>
              <a:t>Water supply fee:  			$0.50/1,000 gal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Own 1,810.47-acre feet - goal is to own 2,054-acre feet or more, for future development and Stage 4 water restriction reductions (40%)</a:t>
            </a:r>
            <a:endParaRPr lang="en-US" sz="2000" b="0" i="0" dirty="0">
              <a:solidFill>
                <a:srgbClr val="000000"/>
              </a:solidFill>
              <a:effectLst/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TCEQ: 				$0.20/mo. per connection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r>
              <a:rPr lang="en-US" sz="2400" dirty="0">
                <a:cs typeface="Arial" panose="020B0604020202020204" pitchFamily="34" charset="0"/>
              </a:rPr>
              <a:t>Monthly sewer service rates, residential and nonresidential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Minimum bill residential:		$15.08 first 1,000 gal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Minimum bill commercial:		n/a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Volumetric rate:			$6.24/1,000 gal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Winter sewer averaging – calculated each year, based on water usage from November 15</a:t>
            </a:r>
            <a:r>
              <a:rPr lang="en-US" sz="2000" baseline="30000" dirty="0">
                <a:cs typeface="Arial" panose="020B0604020202020204" pitchFamily="34" charset="0"/>
              </a:rPr>
              <a:t>th</a:t>
            </a:r>
            <a:r>
              <a:rPr lang="en-US" sz="2000" dirty="0">
                <a:cs typeface="Arial" panose="020B0604020202020204" pitchFamily="34" charset="0"/>
              </a:rPr>
              <a:t> to February 15th for residential usage, then that average is used the rest of the year, barring any rate increases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281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Examples of monthly bills: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		</a:t>
            </a:r>
            <a:r>
              <a:rPr lang="en-US" sz="2400" b="1" dirty="0">
                <a:cs typeface="Arial" panose="020B0604020202020204" pitchFamily="34" charset="0"/>
              </a:rPr>
              <a:t>3,000 Gal	5,000 Gal	10,000 Gal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Water		$22.44		$32.56		$63.86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Sewer*	$27.56		$40.04		$71.24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EAA		$1.86		$3.10		$6.20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Water supply	$1.50		$2.50		$5.00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Stormwater	$3.68		$3.68		$3.68</a:t>
            </a:r>
          </a:p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TCEQ		$0.20		$0.20		$0.20</a:t>
            </a:r>
          </a:p>
          <a:p>
            <a:pPr marL="0" indent="0">
              <a:buNone/>
            </a:pPr>
            <a:r>
              <a:rPr lang="en-US" sz="2400" b="1" dirty="0">
                <a:cs typeface="Arial" panose="020B0604020202020204" pitchFamily="34" charset="0"/>
              </a:rPr>
              <a:t>Total		$57.24		$82.08		$150.48</a:t>
            </a:r>
            <a:endParaRPr lang="en-US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cs typeface="Arial" panose="020B0604020202020204" pitchFamily="34" charset="0"/>
              </a:rPr>
              <a:t>	* </a:t>
            </a:r>
            <a:r>
              <a:rPr lang="en-US" sz="2400" dirty="0">
                <a:cs typeface="Arial" panose="020B0604020202020204" pitchFamily="34" charset="0"/>
              </a:rPr>
              <a:t>Assuming winter average of water usage example</a:t>
            </a: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35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Revenues &amp; Expenditures FY 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266CEC-EB85-725F-83F6-164FCC810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7800" y="1417638"/>
            <a:ext cx="5876451" cy="44307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78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Revenues &amp; Expenditures FY 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BF354-0D73-F5BB-F998-F27791932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194" y="1417638"/>
            <a:ext cx="5958412" cy="3497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24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Fund Reserve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FY 22-23 (a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 of 9/30/23)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Water &amp; Sewer System			$2,062,571*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Yearly operating expenses		$3,094,675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Monthly operating costs			$   257,890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Planning for emergencies: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x 3 months operating costs		$ 773,670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6 months operating costs		$1,547,340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Should keep for emergencies		$1,000,000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(or more)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lready restricted			 	$   350,000 </a:t>
            </a:r>
          </a:p>
          <a:p>
            <a:pPr marL="0" indent="0" algn="just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 Total subject to change. Remaining $1,418,398 is Stormwater fund reserve (as of 9/30/23), which is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only used for Stormwater projects/emergencies</a:t>
            </a: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95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Expenses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45BFD34-5FB2-F98D-95B6-546B11492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164371"/>
              </p:ext>
            </p:extLst>
          </p:nvPr>
        </p:nvGraphicFramePr>
        <p:xfrm>
          <a:off x="2362200" y="1639166"/>
          <a:ext cx="4038600" cy="1789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352688" imgH="1485900" progId="Excel.Sheet.12">
                  <p:embed/>
                </p:oleObj>
              </mc:Choice>
              <mc:Fallback>
                <p:oleObj name="Worksheet" r:id="rId4" imgW="3352688" imgH="1485900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45BFD34-5FB2-F98D-95B6-546B11492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1639166"/>
                        <a:ext cx="4038600" cy="1789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8373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EC54327-2896-1717-692E-5BF1AAA803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85318"/>
              </p:ext>
            </p:extLst>
          </p:nvPr>
        </p:nvGraphicFramePr>
        <p:xfrm>
          <a:off x="2133600" y="272303"/>
          <a:ext cx="4953000" cy="6138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73905" imgH="7147669" progId="Excel.Sheet.12">
                  <p:embed/>
                </p:oleObj>
              </mc:Choice>
              <mc:Fallback>
                <p:oleObj name="Worksheet" r:id="rId4" imgW="5173905" imgH="7147669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EC54327-2896-1717-692E-5BF1AAA803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272303"/>
                        <a:ext cx="4953000" cy="6138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5903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44419-7D46-E298-6470-227A2EA8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FE184-7F2D-7897-5B6A-D4E2518D8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3FA4097-3E33-0DA4-3239-13CD9A3F2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75137"/>
              </p:ext>
            </p:extLst>
          </p:nvPr>
        </p:nvGraphicFramePr>
        <p:xfrm>
          <a:off x="1295400" y="990600"/>
          <a:ext cx="7604125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604701" imgH="3672949" progId="Excel.Sheet.12">
                  <p:embed/>
                </p:oleObj>
              </mc:Choice>
              <mc:Fallback>
                <p:oleObj name="Worksheet" r:id="rId4" imgW="7604701" imgH="367294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3FA4097-3E33-0DA4-3239-13CD9A3F2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990600"/>
                        <a:ext cx="7604125" cy="367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7524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3ADDA68-DB02-F5C2-D75E-CAB7B1AAD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90180"/>
              </p:ext>
            </p:extLst>
          </p:nvPr>
        </p:nvGraphicFramePr>
        <p:xfrm>
          <a:off x="2209800" y="1186223"/>
          <a:ext cx="4549775" cy="5133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221600" imgH="4762391" progId="Excel.Sheet.12">
                  <p:embed/>
                </p:oleObj>
              </mc:Choice>
              <mc:Fallback>
                <p:oleObj name="Worksheet" r:id="rId4" imgW="4221600" imgH="4762391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3ADDA68-DB02-F5C2-D75E-CAB7B1AADE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1186223"/>
                        <a:ext cx="4549775" cy="5133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02524682-E942-8B64-65B6-83C42011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1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Supplies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96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FD06A-1F38-5446-D658-732198533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F07AC0-8EC6-2CD6-C484-3A5211F31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DECAF86-EAA2-E602-732B-0FADDF9C1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422890"/>
              </p:ext>
            </p:extLst>
          </p:nvPr>
        </p:nvGraphicFramePr>
        <p:xfrm>
          <a:off x="2546625" y="1447800"/>
          <a:ext cx="4050749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451777" imgH="3116471" progId="Excel.Sheet.12">
                  <p:embed/>
                </p:oleObj>
              </mc:Choice>
              <mc:Fallback>
                <p:oleObj name="Worksheet" r:id="rId4" imgW="3451777" imgH="3116471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DECAF86-EAA2-E602-732B-0FADDF9C1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6625" y="1447800"/>
                        <a:ext cx="4050749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0EE5BEB-A1BC-B080-0667-979876A6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1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Supplies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70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To explain Enterprise Fund system &amp; components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To explain Enterprise Fund revenues and expenses</a:t>
            </a:r>
          </a:p>
          <a:p>
            <a:r>
              <a:rPr lang="en-US" dirty="0">
                <a:latin typeface="+mj-lt"/>
                <a:cs typeface="Arial" panose="020B0604020202020204" pitchFamily="34" charset="0"/>
              </a:rPr>
              <a:t>To explain Enterprise Fund Maintenance, Replacement, &amp; Capital Improvement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93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7E08C-9996-F98D-A6CF-7F3C75AF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52F4C-B177-BB40-ADF3-0CD9DF383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9FDB2C6-9331-1E7F-764E-34539470B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112362"/>
              </p:ext>
            </p:extLst>
          </p:nvPr>
        </p:nvGraphicFramePr>
        <p:xfrm>
          <a:off x="2483685" y="1371600"/>
          <a:ext cx="417663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718632" imgH="2933591" progId="Excel.Sheet.12">
                  <p:embed/>
                </p:oleObj>
              </mc:Choice>
              <mc:Fallback>
                <p:oleObj name="Worksheet" r:id="rId4" imgW="3718632" imgH="2933591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9FDB2C6-9331-1E7F-764E-34539470B8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3685" y="1371600"/>
                        <a:ext cx="4176630" cy="329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A941E84-7F77-745E-31E4-BA21864A0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1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Supplies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075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9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Contractual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algn="just"/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algn="just"/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B746AD4-B538-46C9-803A-ADB7A4B139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833849"/>
              </p:ext>
            </p:extLst>
          </p:nvPr>
        </p:nvGraphicFramePr>
        <p:xfrm>
          <a:off x="2775744" y="1028700"/>
          <a:ext cx="3592512" cy="5330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42344" imgH="6591191" progId="Excel.Sheet.12">
                  <p:embed/>
                </p:oleObj>
              </mc:Choice>
              <mc:Fallback>
                <p:oleObj name="Worksheet" r:id="rId4" imgW="4442344" imgH="659119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B746AD4-B538-46C9-803A-ADB7A4B13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5744" y="1028700"/>
                        <a:ext cx="3592512" cy="5330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06076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D5D1-6D0E-0D82-453A-7D1D72381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2178-2699-8DE8-C6B2-CB7797E4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9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Contractual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2AD0A-6537-1429-CFDC-7CEE7A4A9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algn="just"/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algn="just"/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E47A3-6EDE-B0BA-9F40-7487A4BB1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A25029C-1033-9DFF-5B4A-A49215F5C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235068"/>
              </p:ext>
            </p:extLst>
          </p:nvPr>
        </p:nvGraphicFramePr>
        <p:xfrm>
          <a:off x="2127713" y="1253960"/>
          <a:ext cx="4888573" cy="363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42344" imgH="3299351" progId="Excel.Sheet.12">
                  <p:embed/>
                </p:oleObj>
              </mc:Choice>
              <mc:Fallback>
                <p:oleObj name="Worksheet" r:id="rId4" imgW="4442344" imgH="3299351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A25029C-1033-9DFF-5B4A-A49215F5C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7713" y="1253960"/>
                        <a:ext cx="4888573" cy="363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58173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71628-8793-E695-51D2-D70EAC9C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A96-A5C7-A659-0216-8ABBBC8E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9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Expenses - Contractual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1C16-C1A4-77C5-3913-0591C7BAE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pPr algn="just"/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algn="just"/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1190D-40FD-25C3-E6DE-C76ED860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D6DB56B-FEFA-BA18-C520-8499A5996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553059"/>
              </p:ext>
            </p:extLst>
          </p:nvPr>
        </p:nvGraphicFramePr>
        <p:xfrm>
          <a:off x="2198235" y="1215860"/>
          <a:ext cx="4747530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42344" imgH="3482231" progId="Excel.Sheet.12">
                  <p:embed/>
                </p:oleObj>
              </mc:Choice>
              <mc:Fallback>
                <p:oleObj name="Worksheet" r:id="rId4" imgW="4442344" imgH="348223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D6DB56B-FEFA-BA18-C520-8499A5996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8235" y="1215860"/>
                        <a:ext cx="4747530" cy="372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72473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Expenses - Capital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38AC67A-86D9-68C9-5DB2-B768AE2B1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428304"/>
              </p:ext>
            </p:extLst>
          </p:nvPr>
        </p:nvGraphicFramePr>
        <p:xfrm>
          <a:off x="1711380" y="1524000"/>
          <a:ext cx="5721239" cy="164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512931" imgH="1013351" progId="Excel.Sheet.12">
                  <p:embed/>
                </p:oleObj>
              </mc:Choice>
              <mc:Fallback>
                <p:oleObj name="Worksheet" r:id="rId4" imgW="3512931" imgH="1013351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38AC67A-86D9-68C9-5DB2-B768AE2B1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1380" y="1524000"/>
                        <a:ext cx="5721239" cy="164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73519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Future 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/>
          </a:bodyPr>
          <a:lstStyle/>
          <a:p>
            <a:endParaRPr lang="en-US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Numerous items are in need of repairs: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Old asbestos-concrete (AC) water mains need to be replaced and corporations (connection from main to customer), especially on older AC pipe, which are coming apart from the water mains  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Some existing water valves are malfunctioning, causing larger outage areas when mains are being repaired/replaced</a:t>
            </a:r>
          </a:p>
          <a:p>
            <a:pPr lvl="1"/>
            <a:r>
              <a:rPr lang="en-US" sz="2400" dirty="0">
                <a:cs typeface="Arial" panose="020B0604020202020204" pitchFamily="34" charset="0"/>
              </a:rPr>
              <a:t>In some areas, fire hydrants are 40+ years old, and some don’t have cut off valves to perform repairs - all new hydrants have the Storz quick connections which assists the Fire Dept.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5" name="Picture 2" descr="C:\My Documents\Water\Water Leak Repair 07 13 15.jpg">
            <a:extLst>
              <a:ext uri="{FF2B5EF4-FFF2-40B4-BE49-F238E27FC236}">
                <a16:creationId xmlns:a16="http://schemas.microsoft.com/office/drawing/2014/main" id="{43ABB690-DC4F-456D-A191-D25A549C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6744" y="46038"/>
            <a:ext cx="2881720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505305-2A1F-4B05-B161-28CE3B92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28"/>
            <a:ext cx="1828800" cy="13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35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Monthly service reports detailing main and service line breaks from the past five years were tallied:</a:t>
            </a:r>
          </a:p>
          <a:p>
            <a:pPr lvl="1"/>
            <a:r>
              <a:rPr lang="en-US" sz="2000" dirty="0"/>
              <a:t>Mains that had numerous repair calls were identified</a:t>
            </a:r>
          </a:p>
          <a:p>
            <a:pPr lvl="1"/>
            <a:r>
              <a:rPr lang="en-US" sz="2000" dirty="0"/>
              <a:t>Identified neighborhoods in which fire hydrants were over 40 years old</a:t>
            </a:r>
          </a:p>
          <a:p>
            <a:pPr lvl="1"/>
            <a:r>
              <a:rPr lang="en-US" sz="2000" dirty="0"/>
              <a:t>Identified area in which the water mains were not looped (dead end mains)</a:t>
            </a:r>
          </a:p>
          <a:p>
            <a:pPr lvl="1"/>
            <a:r>
              <a:rPr lang="en-US" sz="2000" dirty="0"/>
              <a:t>Identified water valves that are malfunctioning or not working</a:t>
            </a:r>
          </a:p>
          <a:p>
            <a:pPr lvl="1"/>
            <a:r>
              <a:rPr lang="en-US" sz="2000" dirty="0"/>
              <a:t>Identified areas where there are no sewer mains and customers could be connected to the sewer system</a:t>
            </a:r>
          </a:p>
          <a:p>
            <a:pPr lvl="1"/>
            <a:r>
              <a:rPr lang="en-US" sz="2000" dirty="0"/>
              <a:t>Identified condition, rehabilitation, and replacement status for each water storage 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8EC5611-ECE2-43D6-839C-14749724A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" y="-8878"/>
            <a:ext cx="2680872" cy="142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244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Developed cost estimates for replacement, based on length, type, &amp; condition</a:t>
            </a:r>
          </a:p>
          <a:p>
            <a:r>
              <a:rPr lang="en-US" sz="2800" dirty="0"/>
              <a:t>Developed cost estimates for new projects, such as sewer main connection &amp; dead-end water main looping</a:t>
            </a:r>
          </a:p>
          <a:p>
            <a:r>
              <a:rPr lang="en-US" sz="2800" dirty="0"/>
              <a:t>Developed cost estimates for replacement of water tanks</a:t>
            </a:r>
          </a:p>
          <a:p>
            <a:r>
              <a:rPr lang="en-US" sz="2800" dirty="0"/>
              <a:t>We are also coordinating improvements with the Street Maintenance Program, so as to not cut newly maintained streets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285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03" y="1447800"/>
            <a:ext cx="3475057" cy="3581400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Updating neighborhood maps - 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Identifies types &amp; length of mains, other equipment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727E1-E119-4F7A-B8E6-DC5F0FAA2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27" y="-17478"/>
            <a:ext cx="5124673" cy="6875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38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cs typeface="Arial" panose="020B0604020202020204" pitchFamily="34" charset="0"/>
              </a:rPr>
              <a:t>Fiscal Impact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Water Main replace (20.31 mi.)	107,267 LF </a:t>
            </a:r>
          </a:p>
          <a:p>
            <a:pPr lvl="1"/>
            <a:r>
              <a:rPr lang="en-US" dirty="0"/>
              <a:t>Est. cost ($400-$600 per L.F.)	$47,382,914</a:t>
            </a:r>
          </a:p>
          <a:p>
            <a:pPr lvl="1"/>
            <a:r>
              <a:rPr lang="en-US" dirty="0"/>
              <a:t>Includes main, valves, fire hydrants, service lines, street repair, etc.</a:t>
            </a:r>
          </a:p>
          <a:p>
            <a:r>
              <a:rPr lang="en-US" dirty="0"/>
              <a:t>Sewer Main replace (20.48 mi.)	108,158 LF</a:t>
            </a:r>
          </a:p>
          <a:p>
            <a:pPr lvl="1"/>
            <a:r>
              <a:rPr lang="en-US" dirty="0"/>
              <a:t>Est. cost  ($600-$700 per L.F.) 	$67,572,848</a:t>
            </a:r>
          </a:p>
          <a:p>
            <a:pPr lvl="1"/>
            <a:r>
              <a:rPr lang="en-US" dirty="0"/>
              <a:t>Includes main, laterals, manholes, cleanouts, etc.</a:t>
            </a:r>
          </a:p>
          <a:p>
            <a:pPr lvl="2"/>
            <a:r>
              <a:rPr lang="en-US" dirty="0"/>
              <a:t>LF = linear feet</a:t>
            </a:r>
          </a:p>
          <a:p>
            <a:pPr marL="342900" lvl="2" indent="-342900"/>
            <a:r>
              <a:rPr lang="en-US" sz="3300" dirty="0"/>
              <a:t>Total					$114,955,762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39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Prudent Management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City should maintain a prioritized list of main repairs &amp; replacements &amp; update every 5 years</a:t>
            </a:r>
          </a:p>
          <a:p>
            <a:r>
              <a:rPr lang="en-US" sz="2400" dirty="0">
                <a:cs typeface="Arial" panose="020B0604020202020204" pitchFamily="34" charset="0"/>
              </a:rPr>
              <a:t>City should continue to build &amp; keep adequate reserves for emergencies &amp; for future replacement of capital items</a:t>
            </a:r>
          </a:p>
          <a:p>
            <a:r>
              <a:rPr lang="en-US" sz="2400" dirty="0">
                <a:cs typeface="Arial" panose="020B0604020202020204" pitchFamily="34" charset="0"/>
              </a:rPr>
              <a:t>City should continue to review water &amp; sewer rates each year to keep up with inflation &amp; to fund future repair/replacement costs</a:t>
            </a:r>
          </a:p>
          <a:p>
            <a:r>
              <a:rPr lang="en-US" sz="2400" dirty="0">
                <a:cs typeface="Arial" panose="020B0604020202020204" pitchFamily="34" charset="0"/>
              </a:rPr>
              <a:t>City should continue to save/apply for grant funding for future improvements to system &amp; customer service</a:t>
            </a:r>
          </a:p>
          <a:p>
            <a:r>
              <a:rPr lang="en-US" sz="2400" dirty="0">
                <a:cs typeface="Arial" panose="020B0604020202020204" pitchFamily="34" charset="0"/>
              </a:rPr>
              <a:t>City should continue to purchase water rights for future development &amp; Critical Period Drought Management reductions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658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Fiscal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Additional water rights		243-AF</a:t>
            </a:r>
          </a:p>
          <a:p>
            <a:pPr lvl="1"/>
            <a:r>
              <a:rPr lang="en-US" dirty="0"/>
              <a:t>Estimated cost			$2,673,000 ($11,000 per AF)</a:t>
            </a:r>
          </a:p>
          <a:p>
            <a:pPr lvl="1"/>
            <a:r>
              <a:rPr lang="en-US" dirty="0"/>
              <a:t>Cost covered by Water Supply Fee on water bill</a:t>
            </a:r>
          </a:p>
          <a:p>
            <a:r>
              <a:rPr lang="en-US" dirty="0"/>
              <a:t>Marshall Elevated Tank  (100,000 gal)	Est. Replacement year 2042</a:t>
            </a:r>
          </a:p>
          <a:p>
            <a:pPr lvl="1"/>
            <a:r>
              <a:rPr lang="en-US" dirty="0"/>
              <a:t>(built 1937)Estimated cost		$1.25 million</a:t>
            </a:r>
          </a:p>
          <a:p>
            <a:pPr lvl="1"/>
            <a:r>
              <a:rPr lang="en-US" dirty="0"/>
              <a:t>Rehabilitation year 2022		$311,600	</a:t>
            </a:r>
          </a:p>
          <a:p>
            <a:r>
              <a:rPr lang="en-US" dirty="0"/>
              <a:t>Grass Hill GST (750,000 gal)		Est. Replacement year 2040</a:t>
            </a:r>
          </a:p>
          <a:p>
            <a:pPr lvl="1"/>
            <a:r>
              <a:rPr lang="en-US" dirty="0"/>
              <a:t>(1978) Estimated cost 		$2,000,000</a:t>
            </a:r>
          </a:p>
          <a:p>
            <a:pPr lvl="1"/>
            <a:r>
              <a:rPr lang="en-US" dirty="0"/>
              <a:t>Rehabilitation year 2020</a:t>
            </a:r>
          </a:p>
          <a:p>
            <a:r>
              <a:rPr lang="en-US" dirty="0"/>
              <a:t>Taylor Elevated Tank	 (150,000 gal)	Est. Replacement year 2043</a:t>
            </a:r>
          </a:p>
          <a:p>
            <a:pPr lvl="1"/>
            <a:r>
              <a:rPr lang="en-US" dirty="0"/>
              <a:t>(built 1980)Estimated cost 		$2,000,000</a:t>
            </a:r>
          </a:p>
          <a:p>
            <a:pPr lvl="1"/>
            <a:r>
              <a:rPr lang="en-US" dirty="0"/>
              <a:t>Rehabilitation year 2023</a:t>
            </a:r>
          </a:p>
          <a:p>
            <a:r>
              <a:rPr lang="en-US" dirty="0"/>
              <a:t>Grass Hill Elevated Tank (150,000 gal)	Est. Replacement year 2041</a:t>
            </a:r>
          </a:p>
          <a:p>
            <a:pPr lvl="1"/>
            <a:r>
              <a:rPr lang="en-US" dirty="0"/>
              <a:t>(built 1978) Estimated cost 		$2,000,000</a:t>
            </a:r>
          </a:p>
          <a:p>
            <a:pPr lvl="1"/>
            <a:r>
              <a:rPr lang="en-US" dirty="0"/>
              <a:t>Rehabilitation Year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967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Fiscal Impact - Summary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F45F834-E69A-4AB4-A26E-E9902E2DA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271838"/>
              </p:ext>
            </p:extLst>
          </p:nvPr>
        </p:nvGraphicFramePr>
        <p:xfrm>
          <a:off x="1752600" y="1331650"/>
          <a:ext cx="5600700" cy="3328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115443148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4034565573"/>
                    </a:ext>
                  </a:extLst>
                </a:gridCol>
              </a:tblGrid>
              <a:tr h="389842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351147"/>
                  </a:ext>
                </a:extLst>
              </a:tr>
              <a:tr h="672877">
                <a:tc>
                  <a:txBody>
                    <a:bodyPr/>
                    <a:lstStyle/>
                    <a:p>
                      <a:r>
                        <a:rPr lang="en-US" dirty="0"/>
                        <a:t>Water/Sewer Main Replacement, valves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$114,955,762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1585"/>
                  </a:ext>
                </a:extLst>
              </a:tr>
              <a:tr h="961253">
                <a:tc>
                  <a:txBody>
                    <a:bodyPr/>
                    <a:lstStyle/>
                    <a:p>
                      <a:r>
                        <a:rPr lang="en-US" dirty="0"/>
                        <a:t>Water Rights (243 AF – funded through water supply fee &amp; Impact Fees)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$2,673,000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08710"/>
                  </a:ext>
                </a:extLst>
              </a:tr>
              <a:tr h="389842">
                <a:tc>
                  <a:txBody>
                    <a:bodyPr/>
                    <a:lstStyle/>
                    <a:p>
                      <a:r>
                        <a:rPr lang="en-US" dirty="0"/>
                        <a:t>Marshall Water Tank (Replace After next Rehab -  15-20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729685"/>
                  </a:ext>
                </a:extLst>
              </a:tr>
              <a:tr h="389842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$118,878,762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7035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" y="6400800"/>
            <a:ext cx="9144000" cy="52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249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Future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Locker Lane Sewer Main		1,270 LF</a:t>
            </a:r>
          </a:p>
          <a:p>
            <a:pPr lvl="1"/>
            <a:r>
              <a:rPr lang="en-US" dirty="0"/>
              <a:t>Estimated cost			 	$762,000</a:t>
            </a:r>
          </a:p>
          <a:p>
            <a:pPr lvl="1"/>
            <a:r>
              <a:rPr lang="en-US" dirty="0"/>
              <a:t>Connects 10 homes</a:t>
            </a:r>
          </a:p>
          <a:p>
            <a:r>
              <a:rPr lang="en-US" dirty="0"/>
              <a:t>Monte Robles Sewer Main		10,422 LF</a:t>
            </a:r>
          </a:p>
          <a:p>
            <a:pPr lvl="1"/>
            <a:r>
              <a:rPr lang="en-US" dirty="0"/>
              <a:t>Estimated cost				$6,253,200</a:t>
            </a:r>
          </a:p>
          <a:p>
            <a:pPr lvl="1"/>
            <a:r>
              <a:rPr lang="en-US" dirty="0"/>
              <a:t>Connects 45 homes &amp; some vacant properties</a:t>
            </a:r>
          </a:p>
          <a:p>
            <a:r>
              <a:rPr lang="en-US" dirty="0"/>
              <a:t>Dead end Water Looping		5,000 LF</a:t>
            </a:r>
          </a:p>
          <a:p>
            <a:pPr lvl="1"/>
            <a:r>
              <a:rPr lang="en-US" dirty="0"/>
              <a:t>Estimated cost				$2,500,000</a:t>
            </a:r>
          </a:p>
          <a:p>
            <a:r>
              <a:rPr lang="en-US" dirty="0"/>
              <a:t>Total Cost Future Projects		$9,515,200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327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3721" y="1913722"/>
            <a:ext cx="6858000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925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6188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1" y="2945176"/>
            <a:ext cx="2159016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dirty="0">
                <a:solidFill>
                  <a:srgbClr val="FFFFFF"/>
                </a:solidFill>
              </a:rPr>
              <a:t>Prioritized List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B66E36-D561-B16E-45FA-2E01B1A36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4800" y="685800"/>
            <a:ext cx="3679490" cy="5625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123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Fiscal Impact – Priority Only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F45F834-E69A-4AB4-A26E-E9902E2DA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484859"/>
              </p:ext>
            </p:extLst>
          </p:nvPr>
        </p:nvGraphicFramePr>
        <p:xfrm>
          <a:off x="1905000" y="1331650"/>
          <a:ext cx="5448300" cy="3375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115443148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4034565573"/>
                    </a:ext>
                  </a:extLst>
                </a:gridCol>
              </a:tblGrid>
              <a:tr h="389842">
                <a:tc>
                  <a:txBody>
                    <a:bodyPr/>
                    <a:lstStyle/>
                    <a:p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351147"/>
                  </a:ext>
                </a:extLst>
              </a:tr>
              <a:tr h="672877">
                <a:tc>
                  <a:txBody>
                    <a:bodyPr/>
                    <a:lstStyle/>
                    <a:p>
                      <a:r>
                        <a:rPr lang="en-US" dirty="0"/>
                        <a:t>Water Main Replacement</a:t>
                      </a:r>
                    </a:p>
                    <a:p>
                      <a:r>
                        <a:rPr lang="en-US" dirty="0"/>
                        <a:t>(Priorities 1-8)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$4,711,511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1585"/>
                  </a:ext>
                </a:extLst>
              </a:tr>
              <a:tr h="961253">
                <a:tc>
                  <a:txBody>
                    <a:bodyPr/>
                    <a:lstStyle/>
                    <a:p>
                      <a:r>
                        <a:rPr lang="en-US" dirty="0"/>
                        <a:t>Sewer Main Replacement (Priority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$3,659,018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589867"/>
                  </a:ext>
                </a:extLst>
              </a:tr>
              <a:tr h="961253">
                <a:tc>
                  <a:txBody>
                    <a:bodyPr/>
                    <a:lstStyle/>
                    <a:p>
                      <a:r>
                        <a:rPr lang="en-US" dirty="0"/>
                        <a:t>Water Rights (243 AF – funded through water supply fee)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$2,673,000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08710"/>
                  </a:ext>
                </a:extLst>
              </a:tr>
              <a:tr h="389842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$11,043,529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7035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" y="6400800"/>
            <a:ext cx="9144000" cy="52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69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Fiscal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Enterprise Fund borrowed $2,000,000 in FY 16 for 2 new wells and related equipment - debt service is approx. $105,000 to $135,000 annually</a:t>
            </a:r>
          </a:p>
          <a:p>
            <a:r>
              <a:rPr lang="en-US" sz="2800" dirty="0"/>
              <a:t>Water &amp; sewer rates were increased to cover the cost of the debt service for these improvements</a:t>
            </a:r>
          </a:p>
          <a:p>
            <a:r>
              <a:rPr lang="en-US" sz="2800" dirty="0"/>
              <a:t>Purchased water rate software to measure repair vs rate impact each year to supply adequate income for repairs/improvements</a:t>
            </a:r>
          </a:p>
          <a:p>
            <a:r>
              <a:rPr lang="en-US" sz="2800" dirty="0"/>
              <a:t>Consider increasing rates again to keep up with inflation &amp; cost of living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726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Improvements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39A610-B3F4-4276-B8A1-CD2C4BC47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3566" y="2282062"/>
            <a:ext cx="2826900" cy="2406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36725" y="340480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31084-4ED6-4ECC-9808-F8D625F054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" y="3596507"/>
            <a:ext cx="3455734" cy="255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8E5E1-7074-417B-A241-769036F73BA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" y="228600"/>
            <a:ext cx="1723191" cy="3367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D09F7-2224-42E1-A4A6-86071D24B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268" y="2282062"/>
            <a:ext cx="2826900" cy="255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09651-6735-4E9B-971A-529F9FEDE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832" y="4800600"/>
            <a:ext cx="2826900" cy="2007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93BAE-5CB3-469E-9E08-ADEF1D442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867" y="4688254"/>
            <a:ext cx="2826900" cy="212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56E09-589B-4F3B-A1BB-2C39763EBE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5428" y="159862"/>
            <a:ext cx="2826900" cy="212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C272E-2DDD-4A8D-93FF-DAACEB19F6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90582" y="1425791"/>
            <a:ext cx="2660539" cy="1696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763520-30BE-4913-AFB1-AA160D97C4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385" y="468219"/>
            <a:ext cx="1875462" cy="2826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Projects Scheduled – Next 2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Calibri" panose="020F0502020204030204" pitchFamily="34" charset="0"/>
                <a:cs typeface="Arial" panose="020B0604020202020204" pitchFamily="34" charset="0"/>
              </a:rPr>
              <a:t>2024/25 Projects: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CDBG - Replace portion of sewer main along Wurzbach (completed)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CDBG  - replace sewer mains East of Wurzbach 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Replaced sewer along Stirrup Lane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Purchase 105-acre feet of water rights</a:t>
            </a:r>
          </a:p>
          <a:p>
            <a:r>
              <a:rPr lang="en-US" sz="2600" dirty="0">
                <a:latin typeface="Calibri" panose="020F0502020204030204" pitchFamily="34" charset="0"/>
                <a:cs typeface="Arial" panose="020B0604020202020204" pitchFamily="34" charset="0"/>
              </a:rPr>
              <a:t>2025/26 Projects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CDBG – replace sewer main in alley behind Cammie Way St.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Water Main and Sewer Main Replacement Program (Priority List)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Purchase 15-AF feet of water rights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36725" y="340480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440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Plan for Future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Continue Water and Sewer Main Replacement Plan</a:t>
            </a:r>
          </a:p>
          <a:p>
            <a:r>
              <a:rPr lang="en-US" sz="2800" dirty="0"/>
              <a:t>Continue to apply for CDBG funds for water and sewer main replacement</a:t>
            </a:r>
          </a:p>
          <a:p>
            <a:r>
              <a:rPr lang="en-US" sz="2800" dirty="0"/>
              <a:t>Continue to build reserves for emergencies, repairs, &amp; future replacement of water tanks</a:t>
            </a:r>
          </a:p>
          <a:p>
            <a:r>
              <a:rPr lang="en-US" sz="2800" dirty="0"/>
              <a:t>Determine cost/benefit of changing to AMI metering system (currently $1,000,000 +/-)</a:t>
            </a:r>
          </a:p>
          <a:p>
            <a:r>
              <a:rPr lang="en-US" sz="2800" dirty="0"/>
              <a:t>Add Crewmember to existing Water Crew</a:t>
            </a:r>
          </a:p>
          <a:p>
            <a:r>
              <a:rPr lang="en-US" sz="2800" dirty="0"/>
              <a:t>Determine funding sources for needed repairs/replacements</a:t>
            </a:r>
          </a:p>
          <a:p>
            <a:r>
              <a:rPr lang="en-US" sz="2800" dirty="0"/>
              <a:t>Continue to purchase water rights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257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Analyze current fee and rate structure</a:t>
            </a:r>
          </a:p>
          <a:p>
            <a:r>
              <a:rPr lang="en-US" sz="2800" dirty="0"/>
              <a:t>Propose funding options</a:t>
            </a:r>
          </a:p>
          <a:p>
            <a:r>
              <a:rPr lang="en-US" sz="2800" dirty="0"/>
              <a:t>City Council to decide most </a:t>
            </a:r>
            <a:r>
              <a:rPr lang="en-US" sz="2800"/>
              <a:t>prudent option</a:t>
            </a:r>
            <a:endParaRPr lang="en-US" sz="2800" dirty="0"/>
          </a:p>
          <a:p>
            <a:r>
              <a:rPr lang="en-US" sz="2800" dirty="0"/>
              <a:t>Move forward with approved option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77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Water/Sewer Utility – 1810.474-acre feet (AF) of water rights, 2 Edwards Aquifer water wells &amp; related motors/pumps/VFD’s, 3 elevated water storage tanks, 1 above ground water storage tank, 2 emergency generators, 1 SCADA system, approx. 39 miles of water mains/43 miles of sewer mains, 261 water valves, approx. 2600 - 2700 corporations &amp; water meters, 304 fire hydrants,  903 manholes, meter reading equipment, vehicles, &amp; other equipment</a:t>
            </a:r>
          </a:p>
          <a:p>
            <a:r>
              <a:rPr lang="en-US" sz="2000" dirty="0">
                <a:cs typeface="Arial" panose="020B0604020202020204" pitchFamily="34" charset="0"/>
              </a:rPr>
              <a:t>Personnel – 4-man Crew, Utility Billing Manager, &amp; portions of salaries from other departments </a:t>
            </a:r>
          </a:p>
          <a:p>
            <a:pPr lvl="1"/>
            <a:r>
              <a:rPr lang="en-US" sz="1600" dirty="0">
                <a:cs typeface="Arial" panose="020B0604020202020204" pitchFamily="34" charset="0"/>
              </a:rPr>
              <a:t>City Manager &amp; Assist. City Manager, Public Works Director &amp; Assist. PW Director, Finance Director &amp; Assist. Finance Director, court clerks, etc.</a:t>
            </a:r>
          </a:p>
          <a:p>
            <a:r>
              <a:rPr lang="en-US" sz="2000" dirty="0">
                <a:cs typeface="Arial" panose="020B0604020202020204" pitchFamily="34" charset="0"/>
              </a:rPr>
              <a:t>Stormwater Utility – city drainage system, Huebner Creek, Zarzamora Creek, vehicles and equipment, use personnel from Public Works, Water, and other departments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205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BD64-07A7-40FF-503A-26DD884A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7BBA3-E1B8-F5F1-3C9B-97242245E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805781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3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F9A9-45A7-352E-1396-65863C7A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9D5593-1078-9832-2291-248570BD0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99" y="1600200"/>
            <a:ext cx="80646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5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63DE-C552-EB54-75C1-488C18D4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Pine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179EFE-9CEC-8B03-DA89-16716EA9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162" y="1810544"/>
            <a:ext cx="73056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5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6405-DDAE-7468-6890-A09E8BB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Haven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78403B-FC26-50F5-CD6C-56BD4923D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84" y="1600200"/>
            <a:ext cx="80914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0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2846-B8FF-F5B8-4168-57518FA8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Grove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188D91-1E33-6C72-6BF1-2FA99D25F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912" y="1600200"/>
            <a:ext cx="801617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6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5C86-082D-9A43-F19D-18505D3F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Sunlight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90A369-AEA7-8006-812E-8D37D176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112" y="1805781"/>
            <a:ext cx="73437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74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935B-FBBD-5EB9-0E6A-65F5579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Evening Sun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169900-477C-333E-F0C0-90C2196CA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1676400"/>
            <a:ext cx="7543800" cy="45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26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0F4A-8F27-7635-68CB-5A1D13A8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Evening Sun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65BD0-C388-2334-68F0-485221FDF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302" y="1600200"/>
            <a:ext cx="804739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Water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6C46C-2CDE-4CF6-A615-83BE2857B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31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Wastewater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C1039-DB22-4577-9EC8-9150E0AC7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15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5A619-5C55-4DC3-8AEB-4232EE412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63"/>
            <a:ext cx="9144000" cy="6805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371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Rates, Revenues, Expenses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33544"/>
          </a:xfrm>
        </p:spPr>
        <p:txBody>
          <a:bodyPr>
            <a:no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No utility systems are the same – each have varying revenue requirements to meet expenses &amp; system needs</a:t>
            </a:r>
          </a:p>
          <a:p>
            <a:r>
              <a:rPr lang="en-US" sz="2400" dirty="0">
                <a:cs typeface="Arial" panose="020B0604020202020204" pitchFamily="34" charset="0"/>
              </a:rPr>
              <a:t>Rate &amp; fee structures monitored yearly to assure adequate funds collected to maintain system &amp; provide for future improvements</a:t>
            </a:r>
          </a:p>
          <a:p>
            <a:r>
              <a:rPr lang="en-US" sz="2400" dirty="0">
                <a:cs typeface="Arial" panose="020B0604020202020204" pitchFamily="34" charset="0"/>
              </a:rPr>
              <a:t>Dedicated amount of revenue should remain in reserve to allow for 3-6 months of operating expenses, in case of a disaster</a:t>
            </a:r>
          </a:p>
          <a:p>
            <a:r>
              <a:rPr lang="en-US" sz="2400" dirty="0">
                <a:cs typeface="Arial" panose="020B0604020202020204" pitchFamily="34" charset="0"/>
              </a:rPr>
              <a:t>Impact fees reviewed every 5 years to assure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requirements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for new development are being met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Just reviewed in November &amp; increased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26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cs typeface="Arial" panose="020B0604020202020204" pitchFamily="34" charset="0"/>
              </a:rPr>
              <a:t>The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Monthly meter charge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441CC-75BF-401C-A417-5B576F6FF9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685800" algn="just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Monthly volumetric rate (per thousand gallons)</a:t>
            </a:r>
          </a:p>
          <a:p>
            <a:pPr marL="685800" indent="0" algn="just">
              <a:buNone/>
            </a:pPr>
            <a:r>
              <a:rPr lang="en-US" sz="15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Commercial</a:t>
            </a:r>
            <a:endParaRPr lang="en-US" sz="1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0–500,000 	$3.70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Above	$3.95</a:t>
            </a:r>
          </a:p>
          <a:p>
            <a:pPr marL="685800" indent="0" algn="just">
              <a:buNone/>
            </a:pPr>
            <a:r>
              <a:rPr lang="en-US" sz="15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Residential</a:t>
            </a:r>
            <a:endParaRPr lang="en-US" sz="1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0–3,000 	$3.56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3,001–6,000 	$5.06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6,001–10,000 	$6.56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10,001–17,000 	$8.06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Above 17,001 	$9.56</a:t>
            </a:r>
          </a:p>
          <a:p>
            <a:pPr marL="685800" indent="0" algn="just">
              <a:buNone/>
            </a:pPr>
            <a:r>
              <a:rPr lang="en-US" sz="1500" b="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Irrigation</a:t>
            </a:r>
            <a:endParaRPr lang="en-US" sz="1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0–3,000 	$3.56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3,001–6,000 	$5.06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6,001–10,000	$6.56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10,001–17,000 	$8.06</a:t>
            </a:r>
          </a:p>
          <a:p>
            <a:pPr marL="1371600" algn="just"/>
            <a:r>
              <a:rPr lang="en-US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Above 17,001	$9.56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1344"/>
            <a:ext cx="9144000" cy="67665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75D720-2984-4389-9B6A-62191B7D9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51484"/>
              </p:ext>
            </p:extLst>
          </p:nvPr>
        </p:nvGraphicFramePr>
        <p:xfrm>
          <a:off x="609600" y="2057400"/>
          <a:ext cx="3200400" cy="3428997"/>
        </p:xfrm>
        <a:graphic>
          <a:graphicData uri="http://schemas.openxmlformats.org/drawingml/2006/table">
            <a:tbl>
              <a:tblPr/>
              <a:tblGrid>
                <a:gridCol w="1621972">
                  <a:extLst>
                    <a:ext uri="{9D8B030D-6E8A-4147-A177-3AD203B41FA5}">
                      <a16:colId xmlns:a16="http://schemas.microsoft.com/office/drawing/2014/main" val="1741713987"/>
                    </a:ext>
                  </a:extLst>
                </a:gridCol>
                <a:gridCol w="1578428">
                  <a:extLst>
                    <a:ext uri="{9D8B030D-6E8A-4147-A177-3AD203B41FA5}">
                      <a16:colId xmlns:a16="http://schemas.microsoft.com/office/drawing/2014/main" val="2669119288"/>
                    </a:ext>
                  </a:extLst>
                </a:gridCol>
              </a:tblGrid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effectLst/>
                          <a:latin typeface="Arial" panose="020B0604020202020204" pitchFamily="34" charset="0"/>
                        </a:rPr>
                        <a:t>Meter Size</a:t>
                      </a:r>
                      <a:endParaRPr lang="en-US" sz="14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effectLst/>
                          <a:latin typeface="Arial" panose="020B0604020202020204" pitchFamily="34" charset="0"/>
                        </a:rPr>
                        <a:t>Fee</a:t>
                      </a:r>
                      <a:endParaRPr lang="en-US" sz="14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362635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Residential 5/8"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$11.76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662128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Commercial 5/8"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$12.30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358160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Residential 3/4"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$13.39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284696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Commercial 3/4"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$15.08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137543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$19.06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81908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1-1/2"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$30.72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78822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2"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$45.28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439354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3"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$129.41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831266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4"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$164.71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160258"/>
                  </a:ext>
                </a:extLst>
              </a:tr>
              <a:tr h="3117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8"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</a:rPr>
                        <a:t>$616.73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71408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82029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36645</TotalTime>
  <Words>1839</Words>
  <Application>Microsoft Office PowerPoint</Application>
  <PresentationFormat>On-screen Show (4:3)</PresentationFormat>
  <Paragraphs>238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Office Theme</vt:lpstr>
      <vt:lpstr>Worksheet</vt:lpstr>
      <vt:lpstr>Enterprise Fund  State of the System</vt:lpstr>
      <vt:lpstr>Purpose</vt:lpstr>
      <vt:lpstr>Prudent Management Practices</vt:lpstr>
      <vt:lpstr>The System</vt:lpstr>
      <vt:lpstr>Water Map</vt:lpstr>
      <vt:lpstr>Wastewater Map</vt:lpstr>
      <vt:lpstr>PowerPoint Presentation</vt:lpstr>
      <vt:lpstr>Rates, Revenues, Expenses</vt:lpstr>
      <vt:lpstr>The Rates</vt:lpstr>
      <vt:lpstr>The Rates</vt:lpstr>
      <vt:lpstr>The Rates</vt:lpstr>
      <vt:lpstr>Revenues &amp; Expenditures FY 23</vt:lpstr>
      <vt:lpstr>Revenues &amp; Expenditures FY 23</vt:lpstr>
      <vt:lpstr>Fund Reserve Notes</vt:lpstr>
      <vt:lpstr>The Expenses - Summary</vt:lpstr>
      <vt:lpstr>PowerPoint Presentation</vt:lpstr>
      <vt:lpstr>PowerPoint Presentation</vt:lpstr>
      <vt:lpstr>Expenses - Supplies</vt:lpstr>
      <vt:lpstr>Expenses - Supplies</vt:lpstr>
      <vt:lpstr>Expenses - Supplies</vt:lpstr>
      <vt:lpstr>Expenses - Contractual</vt:lpstr>
      <vt:lpstr>Expenses - Contractual</vt:lpstr>
      <vt:lpstr>Expenses - Contractual</vt:lpstr>
      <vt:lpstr>The Expenses - Capital</vt:lpstr>
      <vt:lpstr>Future Expenses</vt:lpstr>
      <vt:lpstr>Project Summary</vt:lpstr>
      <vt:lpstr>Project Summary</vt:lpstr>
      <vt:lpstr>Updating neighborhood maps -  Identifies types &amp; length of mains, other equipment</vt:lpstr>
      <vt:lpstr>Fiscal Impact</vt:lpstr>
      <vt:lpstr>Fiscal Impact</vt:lpstr>
      <vt:lpstr>Fiscal Impact - Summary</vt:lpstr>
      <vt:lpstr>Future Projects</vt:lpstr>
      <vt:lpstr>Prioritized List</vt:lpstr>
      <vt:lpstr>Fiscal Impact – Priority Only</vt:lpstr>
      <vt:lpstr>Fiscal Impact</vt:lpstr>
      <vt:lpstr>Improvements </vt:lpstr>
      <vt:lpstr>Projects Scheduled – Next 2 Years</vt:lpstr>
      <vt:lpstr>Plan for Future Years</vt:lpstr>
      <vt:lpstr>Next Steps</vt:lpstr>
      <vt:lpstr>Forest View</vt:lpstr>
      <vt:lpstr>Forest View</vt:lpstr>
      <vt:lpstr>Forest Pine</vt:lpstr>
      <vt:lpstr>Forest Haven</vt:lpstr>
      <vt:lpstr>Forest Grove</vt:lpstr>
      <vt:lpstr>Sunlight</vt:lpstr>
      <vt:lpstr>Evening Sun</vt:lpstr>
      <vt:lpstr>Evening Sun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Sewer Capital Improvements</dc:title>
  <dc:creator>atrejo</dc:creator>
  <cp:lastModifiedBy>Crystal Caldera</cp:lastModifiedBy>
  <cp:revision>177</cp:revision>
  <cp:lastPrinted>2021-04-06T17:51:02Z</cp:lastPrinted>
  <dcterms:created xsi:type="dcterms:W3CDTF">2017-01-26T18:52:48Z</dcterms:created>
  <dcterms:modified xsi:type="dcterms:W3CDTF">2025-01-15T23:38:26Z</dcterms:modified>
</cp:coreProperties>
</file>