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</p:sldMasterIdLst>
  <p:notesMasterIdLst>
    <p:notesMasterId r:id="rId17"/>
  </p:notesMasterIdLst>
  <p:handoutMasterIdLst>
    <p:handoutMasterId r:id="rId18"/>
  </p:handoutMasterIdLst>
  <p:sldIdLst>
    <p:sldId id="271" r:id="rId6"/>
    <p:sldId id="288" r:id="rId7"/>
    <p:sldId id="296" r:id="rId8"/>
    <p:sldId id="292" r:id="rId9"/>
    <p:sldId id="274" r:id="rId10"/>
    <p:sldId id="289" r:id="rId11"/>
    <p:sldId id="291" r:id="rId12"/>
    <p:sldId id="290" r:id="rId13"/>
    <p:sldId id="293" r:id="rId14"/>
    <p:sldId id="294" r:id="rId15"/>
    <p:sldId id="295" r:id="rId16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3A"/>
    <a:srgbClr val="41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158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s, Matthew" userId="9718bafd-b443-466e-b0ec-c3b3d3ff771f" providerId="ADAL" clId="{74AFC4CD-D8C4-4207-ADBC-4D337888741B}"/>
    <pc:docChg chg="modSld">
      <pc:chgData name="Nichols, Matthew" userId="9718bafd-b443-466e-b0ec-c3b3d3ff771f" providerId="ADAL" clId="{74AFC4CD-D8C4-4207-ADBC-4D337888741B}" dt="2024-01-26T18:53:31.419" v="1" actId="14100"/>
      <pc:docMkLst>
        <pc:docMk/>
      </pc:docMkLst>
      <pc:sldChg chg="modSp mod">
        <pc:chgData name="Nichols, Matthew" userId="9718bafd-b443-466e-b0ec-c3b3d3ff771f" providerId="ADAL" clId="{74AFC4CD-D8C4-4207-ADBC-4D337888741B}" dt="2024-01-26T18:53:31.419" v="1" actId="14100"/>
        <pc:sldMkLst>
          <pc:docMk/>
          <pc:sldMk cId="1036806561" sldId="296"/>
        </pc:sldMkLst>
        <pc:picChg chg="mod">
          <ac:chgData name="Nichols, Matthew" userId="9718bafd-b443-466e-b0ec-c3b3d3ff771f" providerId="ADAL" clId="{74AFC4CD-D8C4-4207-ADBC-4D337888741B}" dt="2024-01-26T18:53:31.419" v="1" actId="14100"/>
          <ac:picMkLst>
            <pc:docMk/>
            <pc:sldMk cId="1036806561" sldId="296"/>
            <ac:picMk id="6" creationId="{E192E695-58E8-AB59-5159-0F2C81A9C6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E40E50-9487-4EA7-9B8A-69088A814F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16362-E3B5-443F-A4ED-ED8295567D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F62C8B-36A8-4A2F-9122-6EF47499D6B1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68ED1-3FEC-4574-A141-FB1742268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5DEC3-3D05-4050-B89F-208A45B4C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82910-FFC4-4934-95B9-53A651C6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B8BD3-93D6-AA49-82F2-F54E8E64BD0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3C21FE-A22E-7B41-A569-437E6FDCE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Divider Page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7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21FE-A22E-7B41-A569-437E6FDCE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0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F7E1E-E8EC-EF4D-9ED7-92C0655E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079" y="3534886"/>
            <a:ext cx="8332341" cy="1774533"/>
          </a:xfrm>
          <a:effectLst/>
        </p:spPr>
        <p:txBody>
          <a:bodyPr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F7E1E-E8EC-EF4D-9ED7-92C0655E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2"/>
            <a:ext cx="1218895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079" y="3534886"/>
            <a:ext cx="8332341" cy="1774533"/>
          </a:xfrm>
          <a:effectLst/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F7E1E-E8EC-EF4D-9ED7-92C0655E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-3393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3360" y="999637"/>
            <a:ext cx="7789432" cy="2429363"/>
          </a:xfrm>
          <a:effectLst/>
        </p:spPr>
        <p:txBody>
          <a:bodyPr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6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F7E1E-E8EC-EF4D-9ED7-92C0655E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-3391"/>
            <a:ext cx="1218895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3360" y="999637"/>
            <a:ext cx="7789432" cy="2429363"/>
          </a:xfrm>
          <a:effectLst/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90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4460C6-BEF5-B04F-92EF-11764486D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20" y="702156"/>
            <a:ext cx="10569187" cy="6047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620" y="1385181"/>
            <a:ext cx="10569187" cy="4165888"/>
          </a:xfrm>
        </p:spPr>
        <p:txBody>
          <a:bodyPr anchor="t"/>
          <a:lstStyle>
            <a:lvl1pPr marL="305992" indent="-305992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29984" indent="-305992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899978" indent="-269993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41969" indent="-233994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601960" indent="-233994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7C3FC4-BD90-2A84-065A-0F0A79B2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2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4460C6-BEF5-B04F-92EF-11764486D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02" y="336396"/>
            <a:ext cx="6828603" cy="604776"/>
          </a:xfrm>
        </p:spPr>
        <p:txBody>
          <a:bodyPr/>
          <a:lstStyle>
            <a:lvl1pPr>
              <a:defRPr>
                <a:solidFill>
                  <a:srgbClr val="002A3A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03" y="1019421"/>
            <a:ext cx="6828601" cy="4679288"/>
          </a:xfrm>
        </p:spPr>
        <p:txBody>
          <a:bodyPr anchor="t"/>
          <a:lstStyle>
            <a:lvl1pPr marL="305992" indent="-305992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629984" indent="-305992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899978" indent="-269993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241969" indent="-233994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601960" indent="-233994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B3E4702-66E7-C7A6-DD27-2A73AA45F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EADCC7-69E5-2B48-934D-C446988D8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3015" y="564544"/>
            <a:ext cx="11029616" cy="74990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7EBC7-B456-7841-9203-2E3F4C90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6" y="1714502"/>
            <a:ext cx="11029615" cy="3643687"/>
          </a:xfrm>
        </p:spPr>
        <p:txBody>
          <a:bodyPr anchor="t"/>
          <a:lstStyle>
            <a:lvl1pPr marL="305992" indent="-305992">
              <a:buClr>
                <a:srgbClr val="41B6E6"/>
              </a:buClr>
              <a:buFont typeface="Arial" panose="020B0604020202020204" pitchFamily="34" charset="0"/>
              <a:buChar char="•"/>
              <a:defRPr/>
            </a:lvl1pPr>
            <a:lvl2pPr marL="629984" indent="-305992">
              <a:buClr>
                <a:srgbClr val="41B6E6"/>
              </a:buClr>
              <a:buFont typeface="Arial" panose="020B0604020202020204" pitchFamily="34" charset="0"/>
              <a:buChar char="•"/>
              <a:defRPr/>
            </a:lvl2pPr>
            <a:lvl3pPr marL="899978" indent="-269993">
              <a:buClr>
                <a:srgbClr val="41B6E6"/>
              </a:buClr>
              <a:buFont typeface="Arial" panose="020B0604020202020204" pitchFamily="34" charset="0"/>
              <a:buChar char="•"/>
              <a:defRPr/>
            </a:lvl3pPr>
            <a:lvl4pPr marL="1241969" indent="-233994">
              <a:buClr>
                <a:srgbClr val="41B6E6"/>
              </a:buClr>
              <a:buFont typeface="Arial" panose="020B0604020202020204" pitchFamily="34" charset="0"/>
              <a:buChar char="•"/>
              <a:defRPr/>
            </a:lvl4pPr>
            <a:lvl5pPr marL="1601960" indent="-233994">
              <a:buClr>
                <a:srgbClr val="41B6E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11A952F-7714-4C97-DB34-08346A368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81562"/>
            <a:ext cx="11029616" cy="212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DEBA3C-054B-06DB-900B-4C3279078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8" r:id="rId3"/>
    <p:sldLayoutId id="2147483674" r:id="rId4"/>
    <p:sldLayoutId id="2147483678" r:id="rId5"/>
    <p:sldLayoutId id="2147483680" r:id="rId6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79F23-37D9-4F0E-85A3-AE80C830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F2143-BF00-4CB3-97A1-7611117AF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4BF3F8-BE31-3BEE-CD71-B0C6A4E6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newswire.com/Tracker?data=ph_KSfBlrNYAS0kT7b4aw_m7Hs7SBkXfbWkPP3JUrPZ4RbWSPnBlDoFjthrpwvBeJCbaMRIBtmU115laWGdbNQ1rtKgzJijbw-dZ-7PIKz6M1V1Qpr6tM-xrLdhRdZvIfl0VC58j5X9paSTvA8XCthoLy2UxMb5ZJatvsm5zG7nrCDitknA4KBJXzhpVqlhu7YFdvoaKh-p9YxXFhRYkuD43rJxMSvTVJKArBbTysuxF2QfvRAz9IjtM9lh9HEDkwL79_Cz0-SjKA-kRasG9V35mPJ-hWybDQktW1lPiGNEx9MOI3JtUiA8tZDD7ZNJ7rJHP1kDByJFLQCr94cwrdnbGmtW3pihXWarVjGs_K630vZ9I0oKaqQ4n8gAEEaXID2xV5N059IGgns0cSKGCcIbgkcVefqaeZ46AxKB_TU1sXjYAldVoyC0QXQeBa-QjcGBxjn0R-GAvOZR7K7Jt9-bm1mrpN_ukZVNAxhRY-hQ=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99FEC6-620C-4CEF-FC46-C8D13C97B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LEON VALLEY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FB0B49-08FB-3EB0-F153-D6DCCD5259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6388" y="6411913"/>
            <a:ext cx="455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38876-25FC-CC82-375F-D0B13171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8" y="80864"/>
            <a:ext cx="10950927" cy="65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5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</a:t>
            </a:r>
            <a:r>
              <a:rPr lang="en-US" b="1" dirty="0" err="1"/>
              <a:t>meritage</a:t>
            </a:r>
            <a:r>
              <a:rPr lang="en-US" b="1" dirty="0"/>
              <a:t>: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A3F09-6BB2-B36D-A8C6-50515B10AEAA}"/>
              </a:ext>
            </a:extLst>
          </p:cNvPr>
          <p:cNvSpPr txBox="1"/>
          <p:nvPr/>
        </p:nvSpPr>
        <p:spPr>
          <a:xfrm>
            <a:off x="1112078" y="1648225"/>
            <a:ext cx="1042827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+/- 121 Single family, energy efficient, quality built Meritage homes.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Less traffic impact than commercial, townhomes, or multifamily uses.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Dedicated </a:t>
            </a:r>
            <a:r>
              <a:rPr lang="en-US" sz="2800"/>
              <a:t>park space.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walking trails that connect to Huebner Creek Greenway.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091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577E-CAE7-0357-E236-4003AC41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Meritage Homes 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C0FD0-F1F8-DE8F-A07E-462286FA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16" y="1714503"/>
            <a:ext cx="11029615" cy="432231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Meritage Homes is the fifth-largest public homebuilder in the United States, based on homes closed in 2022. Operations span across Arizona, California, Colorado, Texas, Florida, Georgia, North Carolina, South Carolina, Tennessee and Utah.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Meritage Homes has delivered over 175,000 homes in its 37-year history, and has a reputation for its distinctive style, quality construction, and award-winning customer experience. The Company is an industry leader in energy-efficient homebuilding, a ten-time recipient of the U.S. Environmental Protection Agency’s ("EPA") ENERGY STAR</a:t>
            </a:r>
            <a:r>
              <a:rPr lang="en-US" b="0" i="0" baseline="30000" dirty="0">
                <a:solidFill>
                  <a:srgbClr val="000000"/>
                </a:solidFill>
                <a:effectLst/>
              </a:rPr>
              <a:t>®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Partner of the Year for Sustained Excellence Award since 2013 for innovation and industry leadership in energy-efficient homebuilding, and the recipient of the EPA's 2023 Market Leader Award for Certified Homes as well as the EPA's 2023 Indoor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airPLUS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Leader Award.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For more information, visit </a:t>
            </a:r>
            <a:r>
              <a:rPr lang="en-US" b="0" i="0" u="sng" dirty="0">
                <a:solidFill>
                  <a:srgbClr val="393939"/>
                </a:solidFill>
                <a:effectLst/>
                <a:hlinkClick r:id="rId2"/>
              </a:rPr>
              <a:t>www.meritagehomes.com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8A16-6525-E14F-FBDF-C5BEFA65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Antonio Area Communities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2E695-58E8-AB59-5159-0F2C81A9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1478280"/>
            <a:ext cx="9601200" cy="50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2126-A810-E721-83A5-EE519CFF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build</a:t>
            </a:r>
          </a:p>
        </p:txBody>
      </p:sp>
      <p:pic>
        <p:nvPicPr>
          <p:cNvPr id="5" name="Picture 4" descr="A brick house with a garage&#10;&#10;Description automatically generated">
            <a:extLst>
              <a:ext uri="{FF2B5EF4-FFF2-40B4-BE49-F238E27FC236}">
                <a16:creationId xmlns:a16="http://schemas.microsoft.com/office/drawing/2014/main" id="{8C95875D-C81C-9B95-772A-D3BA26F0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1" y="1464323"/>
            <a:ext cx="3430555" cy="2572916"/>
          </a:xfrm>
          <a:prstGeom prst="rect">
            <a:avLst/>
          </a:prstGeom>
        </p:spPr>
      </p:pic>
      <p:pic>
        <p:nvPicPr>
          <p:cNvPr id="7" name="Picture 6" descr="A brick house with a garage&#10;&#10;Description automatically generated">
            <a:extLst>
              <a:ext uri="{FF2B5EF4-FFF2-40B4-BE49-F238E27FC236}">
                <a16:creationId xmlns:a16="http://schemas.microsoft.com/office/drawing/2014/main" id="{E88AC5EE-2FEC-0024-3734-8E3150CD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61" y="4107219"/>
            <a:ext cx="3430555" cy="2572916"/>
          </a:xfrm>
          <a:prstGeom prst="rect">
            <a:avLst/>
          </a:prstGeom>
        </p:spPr>
      </p:pic>
      <p:pic>
        <p:nvPicPr>
          <p:cNvPr id="9" name="Picture 8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059402C9-D964-736C-F1C8-9EDC4E667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3" y="1464323"/>
            <a:ext cx="3430556" cy="2572917"/>
          </a:xfrm>
          <a:prstGeom prst="rect">
            <a:avLst/>
          </a:prstGeom>
        </p:spPr>
      </p:pic>
      <p:pic>
        <p:nvPicPr>
          <p:cNvPr id="11" name="Picture 10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9DA2470E-FAD5-8DF5-7F7B-256EF8272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143" y="4107219"/>
            <a:ext cx="3430555" cy="2572916"/>
          </a:xfrm>
          <a:prstGeom prst="rect">
            <a:avLst/>
          </a:prstGeom>
        </p:spPr>
      </p:pic>
      <p:pic>
        <p:nvPicPr>
          <p:cNvPr id="13" name="Picture 12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5DC9EF61-94ED-200F-DC6E-B6CACAACF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020" y="4107219"/>
            <a:ext cx="3430554" cy="2572916"/>
          </a:xfrm>
          <a:prstGeom prst="rect">
            <a:avLst/>
          </a:prstGeom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07337C9A-4209-E868-CDBD-673AC9F7E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020" y="1436541"/>
            <a:ext cx="3467597" cy="26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SAVINGS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A1F0D-1A13-D043-C935-E1B92542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1" y="1385181"/>
            <a:ext cx="5368058" cy="4165888"/>
          </a:xfrm>
        </p:spPr>
        <p:txBody>
          <a:bodyPr/>
          <a:lstStyle/>
          <a:p>
            <a:r>
              <a:rPr lang="en-US" dirty="0"/>
              <a:t>Live with more savings because your home is built smarter, saving you money each month.</a:t>
            </a:r>
          </a:p>
          <a:p>
            <a:pPr lvl="1"/>
            <a:r>
              <a:rPr lang="en-US" dirty="0"/>
              <a:t>Experience just a few of those saving features through:</a:t>
            </a:r>
          </a:p>
          <a:p>
            <a:pPr lvl="2"/>
            <a:r>
              <a:rPr lang="en-US" dirty="0"/>
              <a:t>Water-Saving Features</a:t>
            </a:r>
          </a:p>
          <a:p>
            <a:pPr lvl="2"/>
            <a:r>
              <a:rPr lang="en-US" dirty="0"/>
              <a:t>Advanced Building Techniques</a:t>
            </a:r>
          </a:p>
          <a:p>
            <a:pPr lvl="2"/>
            <a:r>
              <a:rPr lang="en-US" dirty="0"/>
              <a:t>UV-Blocking Windows</a:t>
            </a:r>
          </a:p>
          <a:p>
            <a:pPr lvl="2"/>
            <a:r>
              <a:rPr lang="en-US" dirty="0"/>
              <a:t>Climate Sealed Homes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 descr="Why Meritage">
            <a:extLst>
              <a:ext uri="{FF2B5EF4-FFF2-40B4-BE49-F238E27FC236}">
                <a16:creationId xmlns:a16="http://schemas.microsoft.com/office/drawing/2014/main" id="{B6E42ACF-AD15-8227-59C8-D6A6FC85F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45" y="1385181"/>
            <a:ext cx="5359562" cy="40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BETTER HEALTH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A1F0D-1A13-D043-C935-E1B92542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1" y="1385181"/>
            <a:ext cx="5415164" cy="4165888"/>
          </a:xfrm>
        </p:spPr>
        <p:txBody>
          <a:bodyPr/>
          <a:lstStyle/>
          <a:p>
            <a:r>
              <a:rPr lang="en-US" dirty="0"/>
              <a:t>Live with better health because your home has fresher air, fewer allergens and less pests.</a:t>
            </a:r>
          </a:p>
          <a:p>
            <a:pPr lvl="1"/>
            <a:r>
              <a:rPr lang="en-US" dirty="0"/>
              <a:t>Experience better health through:</a:t>
            </a:r>
          </a:p>
          <a:p>
            <a:pPr lvl="2"/>
            <a:r>
              <a:rPr lang="en-US" dirty="0"/>
              <a:t>Fresh Air Management</a:t>
            </a:r>
          </a:p>
          <a:p>
            <a:pPr lvl="2"/>
            <a:r>
              <a:rPr lang="en-US" dirty="0"/>
              <a:t>Health-Promoting Barrier</a:t>
            </a:r>
          </a:p>
          <a:p>
            <a:pPr lvl="2"/>
            <a:r>
              <a:rPr lang="en-US" dirty="0"/>
              <a:t>High-Performance Air Filtration</a:t>
            </a:r>
          </a:p>
          <a:p>
            <a:pPr lvl="2"/>
            <a:r>
              <a:rPr lang="en-US" dirty="0"/>
              <a:t>Healthier Building Materials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2" name="Picture 4" descr="Children run through the front door as dog wags its' tail in excitement">
            <a:extLst>
              <a:ext uri="{FF2B5EF4-FFF2-40B4-BE49-F238E27FC236}">
                <a16:creationId xmlns:a16="http://schemas.microsoft.com/office/drawing/2014/main" id="{90172341-2BD3-2FB5-C95B-C1D796CF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3" y="1385181"/>
            <a:ext cx="5314412" cy="39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COMFORT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A1F0D-1A13-D043-C935-E1B92542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1" y="1385181"/>
            <a:ext cx="5054380" cy="4165888"/>
          </a:xfrm>
        </p:spPr>
        <p:txBody>
          <a:bodyPr/>
          <a:lstStyle/>
          <a:p>
            <a:r>
              <a:rPr lang="en-US" dirty="0"/>
              <a:t>Live with real comfort because your home is a cozy retreat from the outside world.</a:t>
            </a:r>
          </a:p>
          <a:p>
            <a:pPr lvl="1"/>
            <a:r>
              <a:rPr lang="en-US" dirty="0"/>
              <a:t>Experience increased comfort through:</a:t>
            </a:r>
          </a:p>
          <a:p>
            <a:pPr lvl="2"/>
            <a:r>
              <a:rPr lang="en-US" dirty="0"/>
              <a:t>Temperature-Regulating Features</a:t>
            </a:r>
          </a:p>
          <a:p>
            <a:pPr lvl="2"/>
            <a:r>
              <a:rPr lang="en-US" dirty="0"/>
              <a:t>All-Season Windows</a:t>
            </a:r>
          </a:p>
          <a:p>
            <a:pPr lvl="2"/>
            <a:r>
              <a:rPr lang="en-US" dirty="0"/>
              <a:t>Noise-Reducing Spray Foam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Couple watches movie on sofa with popcorn">
            <a:extLst>
              <a:ext uri="{FF2B5EF4-FFF2-40B4-BE49-F238E27FC236}">
                <a16:creationId xmlns:a16="http://schemas.microsoft.com/office/drawing/2014/main" id="{F1959FFF-7E4D-A037-6D8D-3C1F4B81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96" y="1448149"/>
            <a:ext cx="5384335" cy="40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3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PEACE OF MIND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A1F0D-1A13-D043-C935-E1B925422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0" y="1385181"/>
            <a:ext cx="5181627" cy="4165888"/>
          </a:xfrm>
        </p:spPr>
        <p:txBody>
          <a:bodyPr/>
          <a:lstStyle/>
          <a:p>
            <a:r>
              <a:rPr lang="en-US" dirty="0"/>
              <a:t>Live with peace of mind because you have an industry leader in your corner making sure it’s done right. </a:t>
            </a:r>
          </a:p>
          <a:p>
            <a:pPr lvl="1"/>
            <a:r>
              <a:rPr lang="en-US" dirty="0"/>
              <a:t>Experience more peace of mind through:</a:t>
            </a:r>
          </a:p>
          <a:p>
            <a:pPr lvl="2"/>
            <a:r>
              <a:rPr lang="en-US" dirty="0"/>
              <a:t>Smarter Homes</a:t>
            </a:r>
          </a:p>
          <a:p>
            <a:pPr lvl="2"/>
            <a:r>
              <a:rPr lang="en-US" dirty="0"/>
              <a:t>Over 35 years of Experience and Expertise</a:t>
            </a:r>
          </a:p>
          <a:p>
            <a:pPr lvl="2"/>
            <a:r>
              <a:rPr lang="en-US" dirty="0"/>
              <a:t>Higher Standards</a:t>
            </a:r>
          </a:p>
          <a:p>
            <a:pPr lvl="2"/>
            <a:r>
              <a:rPr lang="en-US" dirty="0"/>
              <a:t>Proven Success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 descr="Why Meritage">
            <a:extLst>
              <a:ext uri="{FF2B5EF4-FFF2-40B4-BE49-F238E27FC236}">
                <a16:creationId xmlns:a16="http://schemas.microsoft.com/office/drawing/2014/main" id="{82D9BF0C-6415-DE1C-56D6-C94F0953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2" y="1385180"/>
            <a:ext cx="5338087" cy="40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350631-0FAC-14B3-3E0F-E6A595D5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Land tract outline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72CF56C-9DCB-911E-37DE-737086515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40" y="6412011"/>
            <a:ext cx="455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36CCD13-2583-9048-A01C-5F24FA9B0A6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19536-D96E-B612-6EC4-FE4E2666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33" y="1306932"/>
            <a:ext cx="10569187" cy="5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833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Meritage Homes - Rebrand">
      <a:dk1>
        <a:srgbClr val="002F56"/>
      </a:dk1>
      <a:lt1>
        <a:srgbClr val="FFFFFF"/>
      </a:lt1>
      <a:dk2>
        <a:srgbClr val="04A1FF"/>
      </a:dk2>
      <a:lt2>
        <a:srgbClr val="929292"/>
      </a:lt2>
      <a:accent1>
        <a:srgbClr val="005596"/>
      </a:accent1>
      <a:accent2>
        <a:srgbClr val="04A0FF"/>
      </a:accent2>
      <a:accent3>
        <a:srgbClr val="164B02"/>
      </a:accent3>
      <a:accent4>
        <a:srgbClr val="FFF886"/>
      </a:accent4>
      <a:accent5>
        <a:srgbClr val="AE6DDF"/>
      </a:accent5>
      <a:accent6>
        <a:srgbClr val="46D1B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itle Only">
  <a:themeElements>
    <a:clrScheme name="Meritage Homes - Rebrand">
      <a:dk1>
        <a:srgbClr val="002F56"/>
      </a:dk1>
      <a:lt1>
        <a:srgbClr val="FFFFFF"/>
      </a:lt1>
      <a:dk2>
        <a:srgbClr val="04A1FF"/>
      </a:dk2>
      <a:lt2>
        <a:srgbClr val="929292"/>
      </a:lt2>
      <a:accent1>
        <a:srgbClr val="005596"/>
      </a:accent1>
      <a:accent2>
        <a:srgbClr val="04A0FF"/>
      </a:accent2>
      <a:accent3>
        <a:srgbClr val="164B02"/>
      </a:accent3>
      <a:accent4>
        <a:srgbClr val="FFF886"/>
      </a:accent4>
      <a:accent5>
        <a:srgbClr val="AE6DDF"/>
      </a:accent5>
      <a:accent6>
        <a:srgbClr val="46D1B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06888A3A8DB4BA51A6BC5F7711F60" ma:contentTypeVersion="17" ma:contentTypeDescription="Create a new document." ma:contentTypeScope="" ma:versionID="93a5997a98acc30df1be15fdae7aa56a">
  <xsd:schema xmlns:xsd="http://www.w3.org/2001/XMLSchema" xmlns:xs="http://www.w3.org/2001/XMLSchema" xmlns:p="http://schemas.microsoft.com/office/2006/metadata/properties" xmlns:ns2="1ee28943-1a53-4b60-919c-7e16d102fe9b" xmlns:ns3="f7661911-c705-4422-9c1b-23c7e20a63b4" targetNamespace="http://schemas.microsoft.com/office/2006/metadata/properties" ma:root="true" ma:fieldsID="1361ac3d53a5dfcc87b4181fd54b2485" ns2:_="" ns3:_="">
    <xsd:import namespace="1ee28943-1a53-4b60-919c-7e16d102fe9b"/>
    <xsd:import namespace="f7661911-c705-4422-9c1b-23c7e20a63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28943-1a53-4b60-919c-7e16d102f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ed4334-dc45-4c71-a431-dd5299bcfa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61911-c705-4422-9c1b-23c7e20a63b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345a18-a62c-46e6-ae93-46208274492a}" ma:internalName="TaxCatchAll" ma:showField="CatchAllData" ma:web="f7661911-c705-4422-9c1b-23c7e20a63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661911-c705-4422-9c1b-23c7e20a63b4" xsi:nil="true"/>
    <lcf76f155ced4ddcb4097134ff3c332f xmlns="1ee28943-1a53-4b60-919c-7e16d102fe9b">
      <Terms xmlns="http://schemas.microsoft.com/office/infopath/2007/PartnerControls"/>
    </lcf76f155ced4ddcb4097134ff3c332f>
    <SharedWithUsers xmlns="f7661911-c705-4422-9c1b-23c7e20a63b4">
      <UserInfo>
        <DisplayName>Nancy Furches</DisplayName>
        <AccountId>3050</AccountId>
        <AccountType/>
      </UserInfo>
      <UserInfo>
        <DisplayName>Rust, Mike</DisplayName>
        <AccountId>2951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5A813F3-12D5-42F8-9A18-842FE20800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0E2C0D-9C9B-4F74-BA86-DB518696636E}"/>
</file>

<file path=customXml/itemProps3.xml><?xml version="1.0" encoding="utf-8"?>
<ds:datastoreItem xmlns:ds="http://schemas.openxmlformats.org/officeDocument/2006/customXml" ds:itemID="{804E52C5-56E7-43A5-AB6A-43C7BEFF7C5A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54aa611b-88c8-46a0-9de6-c35601bf6ed8"/>
    <ds:schemaRef ds:uri="http://schemas.openxmlformats.org/package/2006/metadata/core-properties"/>
    <ds:schemaRef ds:uri="93295f4f-891c-400d-823a-97644525fe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{99D8B974-BDB3-0A4A-85FE-A04DB0A8F299}tf10001123</Template>
  <TotalTime>651</TotalTime>
  <Words>395</Words>
  <Application>Microsoft Office PowerPoint</Application>
  <PresentationFormat>Widescreen</PresentationFormat>
  <Paragraphs>73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 2</vt:lpstr>
      <vt:lpstr>Title Slides</vt:lpstr>
      <vt:lpstr>Title Only</vt:lpstr>
      <vt:lpstr>LEON VALLEY</vt:lpstr>
      <vt:lpstr>About Meritage Homes Corporation</vt:lpstr>
      <vt:lpstr>San Antonio Area Communities</vt:lpstr>
      <vt:lpstr>What We build</vt:lpstr>
      <vt:lpstr>MORE SAVINGS</vt:lpstr>
      <vt:lpstr>BETTER HEALTH</vt:lpstr>
      <vt:lpstr>REAL COMFORT</vt:lpstr>
      <vt:lpstr>PEACE OF MIND</vt:lpstr>
      <vt:lpstr>Land tract outline</vt:lpstr>
      <vt:lpstr>PowerPoint Presentation</vt:lpstr>
      <vt:lpstr>Why meritage: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Jason</dc:creator>
  <cp:lastModifiedBy>Nichols, Matthew</cp:lastModifiedBy>
  <cp:revision>35</cp:revision>
  <cp:lastPrinted>2024-01-26T14:59:46Z</cp:lastPrinted>
  <dcterms:created xsi:type="dcterms:W3CDTF">2021-06-25T18:30:26Z</dcterms:created>
  <dcterms:modified xsi:type="dcterms:W3CDTF">2024-01-26T18:53:35Z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0x010100B5206888A3A8DB4BA51A6BC5F7711F60</vt:lpwstr>
  </property>
  <property fmtid="{D5CDD505-2E9C-101B-9397-08002B2CF9AE}" pid="3" name="MediaServiceImageTags">
    <vt:lpwstr/>
  </property>
</Properties>
</file>